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72" r:id="rId3"/>
    <p:sldId id="274" r:id="rId4"/>
    <p:sldId id="277" r:id="rId5"/>
    <p:sldId id="281" r:id="rId6"/>
    <p:sldId id="280" r:id="rId7"/>
    <p:sldId id="275" r:id="rId8"/>
    <p:sldId id="276" r:id="rId9"/>
    <p:sldId id="279" r:id="rId10"/>
    <p:sldId id="278" r:id="rId11"/>
    <p:sldId id="282" r:id="rId12"/>
    <p:sldId id="283" r:id="rId13"/>
    <p:sldId id="284" r:id="rId14"/>
    <p:sldId id="285" r:id="rId15"/>
    <p:sldId id="286" r:id="rId16"/>
    <p:sldId id="288" r:id="rId17"/>
    <p:sldId id="287" r:id="rId18"/>
    <p:sldId id="289" r:id="rId19"/>
    <p:sldId id="290" r:id="rId20"/>
    <p:sldId id="293" r:id="rId21"/>
    <p:sldId id="294" r:id="rId22"/>
    <p:sldId id="296" r:id="rId23"/>
    <p:sldId id="298" r:id="rId24"/>
    <p:sldId id="297" r:id="rId25"/>
    <p:sldId id="295" r:id="rId26"/>
    <p:sldId id="300" r:id="rId27"/>
    <p:sldId id="301" r:id="rId28"/>
    <p:sldId id="302" r:id="rId29"/>
    <p:sldId id="304" r:id="rId30"/>
    <p:sldId id="303" r:id="rId31"/>
    <p:sldId id="306" r:id="rId32"/>
    <p:sldId id="307" r:id="rId33"/>
    <p:sldId id="310" r:id="rId34"/>
    <p:sldId id="309" r:id="rId35"/>
    <p:sldId id="316" r:id="rId36"/>
    <p:sldId id="317" r:id="rId37"/>
    <p:sldId id="312" r:id="rId38"/>
    <p:sldId id="315" r:id="rId39"/>
    <p:sldId id="314" r:id="rId40"/>
    <p:sldId id="318" r:id="rId41"/>
    <p:sldId id="313" r:id="rId42"/>
    <p:sldId id="311" r:id="rId43"/>
    <p:sldId id="319" r:id="rId44"/>
    <p:sldId id="320" r:id="rId45"/>
    <p:sldId id="321" r:id="rId46"/>
    <p:sldId id="322" r:id="rId47"/>
    <p:sldId id="323" r:id="rId48"/>
    <p:sldId id="324" r:id="rId49"/>
    <p:sldId id="273" r:id="rId50"/>
    <p:sldId id="292" r:id="rId51"/>
    <p:sldId id="291" r:id="rId52"/>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p:cViewPr>
        <p:scale>
          <a:sx n="55" d="100"/>
          <a:sy n="55" d="100"/>
        </p:scale>
        <p:origin x="84" y="462"/>
      </p:cViewPr>
      <p:guideLst>
        <p:guide orient="horz" pos="2160"/>
        <p:guide pos="2880"/>
      </p:guideLst>
    </p:cSldViewPr>
  </p:slideViewPr>
  <p:notesTextViewPr>
    <p:cViewPr>
      <p:scale>
        <a:sx n="1" d="1"/>
        <a:sy n="1" d="1"/>
      </p:scale>
      <p:origin x="0" y="0"/>
    </p:cViewPr>
  </p:notesTextViewPr>
  <p:sorterViewPr>
    <p:cViewPr>
      <p:scale>
        <a:sx n="100" d="100"/>
        <a:sy n="100" d="100"/>
      </p:scale>
      <p:origin x="0" y="-79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Kitap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pPr>
        <a:solidFill>
          <a:schemeClr val="bg2">
            <a:lumMod val="90000"/>
          </a:schemeClr>
        </a:solidFill>
      </c:spPr>
    </c:sideWall>
    <c:backWall>
      <c:thickness val="0"/>
      <c:spPr>
        <a:solidFill>
          <a:schemeClr val="bg2">
            <a:lumMod val="90000"/>
          </a:schemeClr>
        </a:solidFill>
      </c:spPr>
    </c:backWall>
    <c:plotArea>
      <c:layout>
        <c:manualLayout>
          <c:layoutTarget val="inner"/>
          <c:xMode val="edge"/>
          <c:yMode val="edge"/>
          <c:x val="4.4355123442028119E-2"/>
          <c:y val="3.3188873552656116E-2"/>
          <c:w val="0.94667694644097933"/>
          <c:h val="0.85863788204323832"/>
        </c:manualLayout>
      </c:layout>
      <c:bar3DChart>
        <c:barDir val="col"/>
        <c:grouping val="clustered"/>
        <c:varyColors val="0"/>
        <c:ser>
          <c:idx val="0"/>
          <c:order val="0"/>
          <c:invertIfNegative val="0"/>
          <c:dLbls>
            <c:dLbl>
              <c:idx val="0"/>
              <c:layout/>
              <c:tx>
                <c:rich>
                  <a:bodyPr/>
                  <a:lstStyle/>
                  <a:p>
                    <a:r>
                      <a:rPr lang="en-US" sz="3600" dirty="0" smtClean="0">
                        <a:solidFill>
                          <a:srgbClr val="FF0000"/>
                        </a:solidFill>
                      </a:rPr>
                      <a:t>%2</a:t>
                    </a:r>
                    <a:endParaRPr lang="en-US" sz="3600" dirty="0">
                      <a:solidFill>
                        <a:srgbClr val="FF0000"/>
                      </a:solidFill>
                    </a:endParaRPr>
                  </a:p>
                </c:rich>
              </c:tx>
              <c:showLegendKey val="0"/>
              <c:showVal val="1"/>
              <c:showCatName val="0"/>
              <c:showSerName val="0"/>
              <c:showPercent val="0"/>
              <c:showBubbleSize val="0"/>
              <c:extLst>
                <c:ext xmlns:c15="http://schemas.microsoft.com/office/drawing/2012/chart" uri="{CE6537A1-D6FC-4f65-9D91-7224C49458BB}">
                  <c15:layout/>
                </c:ext>
              </c:extLst>
            </c:dLbl>
            <c:dLbl>
              <c:idx val="1"/>
              <c:layout/>
              <c:tx>
                <c:rich>
                  <a:bodyPr/>
                  <a:lstStyle/>
                  <a:p>
                    <a:r>
                      <a:rPr lang="en-US" sz="2800">
                        <a:solidFill>
                          <a:srgbClr val="FF0000"/>
                        </a:solidFill>
                      </a:rPr>
                      <a:t>%50</a:t>
                    </a:r>
                  </a:p>
                </c:rich>
              </c:tx>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2.7777777777777835E-3"/>
                  <c:y val="6.9444444444444503E-2"/>
                </c:manualLayout>
              </c:layout>
              <c:tx>
                <c:rich>
                  <a:bodyPr/>
                  <a:lstStyle/>
                  <a:p>
                    <a:r>
                      <a:rPr lang="en-US" sz="3600">
                        <a:solidFill>
                          <a:srgbClr val="FF0000"/>
                        </a:solidFill>
                      </a:rPr>
                      <a:t>%98</a:t>
                    </a:r>
                  </a:p>
                </c:rich>
              </c:tx>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Sayfa1!$B$3:$D$3</c:f>
              <c:strCache>
                <c:ptCount val="3"/>
                <c:pt idx="0">
                  <c:v>önlemez </c:v>
                </c:pt>
                <c:pt idx="1">
                  <c:v>Kolayca Önlenebilir</c:v>
                </c:pt>
                <c:pt idx="2">
                  <c:v>Önlenebilir</c:v>
                </c:pt>
              </c:strCache>
            </c:strRef>
          </c:cat>
          <c:val>
            <c:numRef>
              <c:f>Sayfa1!$B$4:$D$4</c:f>
              <c:numCache>
                <c:formatCode>General</c:formatCode>
                <c:ptCount val="3"/>
                <c:pt idx="0">
                  <c:v>2</c:v>
                </c:pt>
                <c:pt idx="1">
                  <c:v>50</c:v>
                </c:pt>
                <c:pt idx="2">
                  <c:v>98</c:v>
                </c:pt>
              </c:numCache>
            </c:numRef>
          </c:val>
        </c:ser>
        <c:dLbls>
          <c:showLegendKey val="0"/>
          <c:showVal val="0"/>
          <c:showCatName val="0"/>
          <c:showSerName val="0"/>
          <c:showPercent val="0"/>
          <c:showBubbleSize val="0"/>
        </c:dLbls>
        <c:gapWidth val="150"/>
        <c:shape val="cylinder"/>
        <c:axId val="442446512"/>
        <c:axId val="442450432"/>
        <c:axId val="0"/>
      </c:bar3DChart>
      <c:catAx>
        <c:axId val="442446512"/>
        <c:scaling>
          <c:orientation val="minMax"/>
        </c:scaling>
        <c:delete val="0"/>
        <c:axPos val="b"/>
        <c:numFmt formatCode="General" sourceLinked="0"/>
        <c:majorTickMark val="out"/>
        <c:minorTickMark val="none"/>
        <c:tickLblPos val="nextTo"/>
        <c:spPr>
          <a:solidFill>
            <a:schemeClr val="accent2"/>
          </a:solidFill>
        </c:spPr>
        <c:txPr>
          <a:bodyPr/>
          <a:lstStyle/>
          <a:p>
            <a:pPr>
              <a:defRPr sz="1600"/>
            </a:pPr>
            <a:endParaRPr lang="tr-TR"/>
          </a:p>
        </c:txPr>
        <c:crossAx val="442450432"/>
        <c:crosses val="autoZero"/>
        <c:auto val="1"/>
        <c:lblAlgn val="ctr"/>
        <c:lblOffset val="100"/>
        <c:noMultiLvlLbl val="0"/>
      </c:catAx>
      <c:valAx>
        <c:axId val="442450432"/>
        <c:scaling>
          <c:orientation val="minMax"/>
        </c:scaling>
        <c:delete val="0"/>
        <c:axPos val="l"/>
        <c:majorGridlines/>
        <c:numFmt formatCode="General" sourceLinked="1"/>
        <c:majorTickMark val="out"/>
        <c:minorTickMark val="none"/>
        <c:tickLblPos val="nextTo"/>
        <c:crossAx val="442446512"/>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1F514F9-C737-458F-86E7-A66ED2AA9064}" type="datetimeFigureOut">
              <a:rPr lang="tr-TR" smtClean="0"/>
              <a:t>19.12.2013</a:t>
            </a:fld>
            <a:endParaRPr lang="tr-TR"/>
          </a:p>
        </p:txBody>
      </p:sp>
      <p:sp>
        <p:nvSpPr>
          <p:cNvPr id="4" name="Slayt Görüntüsü Yer Tutucusu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866D3-4BBB-4B1D-B035-DC02304E8FBD}" type="slidenum">
              <a:rPr lang="tr-TR" smtClean="0"/>
              <a:t>‹#›</a:t>
            </a:fld>
            <a:endParaRPr lang="tr-TR"/>
          </a:p>
        </p:txBody>
      </p:sp>
    </p:spTree>
    <p:extLst>
      <p:ext uri="{BB962C8B-B14F-4D97-AF65-F5344CB8AC3E}">
        <p14:creationId xmlns:p14="http://schemas.microsoft.com/office/powerpoint/2010/main" val="3309004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a:t>
            </a:fld>
            <a:endParaRPr lang="tr-TR"/>
          </a:p>
        </p:txBody>
      </p:sp>
    </p:spTree>
    <p:extLst>
      <p:ext uri="{BB962C8B-B14F-4D97-AF65-F5344CB8AC3E}">
        <p14:creationId xmlns:p14="http://schemas.microsoft.com/office/powerpoint/2010/main" val="1245893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10</a:t>
            </a:fld>
            <a:endParaRPr lang="tr-TR"/>
          </a:p>
        </p:txBody>
      </p:sp>
    </p:spTree>
    <p:extLst>
      <p:ext uri="{BB962C8B-B14F-4D97-AF65-F5344CB8AC3E}">
        <p14:creationId xmlns:p14="http://schemas.microsoft.com/office/powerpoint/2010/main" val="2524040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11</a:t>
            </a:fld>
            <a:endParaRPr lang="tr-TR"/>
          </a:p>
        </p:txBody>
      </p:sp>
    </p:spTree>
    <p:extLst>
      <p:ext uri="{BB962C8B-B14F-4D97-AF65-F5344CB8AC3E}">
        <p14:creationId xmlns:p14="http://schemas.microsoft.com/office/powerpoint/2010/main" val="1803367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12</a:t>
            </a:fld>
            <a:endParaRPr lang="tr-TR"/>
          </a:p>
        </p:txBody>
      </p:sp>
    </p:spTree>
    <p:extLst>
      <p:ext uri="{BB962C8B-B14F-4D97-AF65-F5344CB8AC3E}">
        <p14:creationId xmlns:p14="http://schemas.microsoft.com/office/powerpoint/2010/main" val="26867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13</a:t>
            </a:fld>
            <a:endParaRPr lang="tr-TR"/>
          </a:p>
        </p:txBody>
      </p:sp>
    </p:spTree>
    <p:extLst>
      <p:ext uri="{BB962C8B-B14F-4D97-AF65-F5344CB8AC3E}">
        <p14:creationId xmlns:p14="http://schemas.microsoft.com/office/powerpoint/2010/main" val="1729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14</a:t>
            </a:fld>
            <a:endParaRPr lang="tr-TR"/>
          </a:p>
        </p:txBody>
      </p:sp>
    </p:spTree>
    <p:extLst>
      <p:ext uri="{BB962C8B-B14F-4D97-AF65-F5344CB8AC3E}">
        <p14:creationId xmlns:p14="http://schemas.microsoft.com/office/powerpoint/2010/main" val="13241138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15</a:t>
            </a:fld>
            <a:endParaRPr lang="tr-TR"/>
          </a:p>
        </p:txBody>
      </p:sp>
    </p:spTree>
    <p:extLst>
      <p:ext uri="{BB962C8B-B14F-4D97-AF65-F5344CB8AC3E}">
        <p14:creationId xmlns:p14="http://schemas.microsoft.com/office/powerpoint/2010/main" val="3648211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16</a:t>
            </a:fld>
            <a:endParaRPr lang="tr-TR"/>
          </a:p>
        </p:txBody>
      </p:sp>
    </p:spTree>
    <p:extLst>
      <p:ext uri="{BB962C8B-B14F-4D97-AF65-F5344CB8AC3E}">
        <p14:creationId xmlns:p14="http://schemas.microsoft.com/office/powerpoint/2010/main" val="3389306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17</a:t>
            </a:fld>
            <a:endParaRPr lang="tr-TR"/>
          </a:p>
        </p:txBody>
      </p:sp>
    </p:spTree>
    <p:extLst>
      <p:ext uri="{BB962C8B-B14F-4D97-AF65-F5344CB8AC3E}">
        <p14:creationId xmlns:p14="http://schemas.microsoft.com/office/powerpoint/2010/main" val="351312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18</a:t>
            </a:fld>
            <a:endParaRPr lang="tr-TR"/>
          </a:p>
        </p:txBody>
      </p:sp>
    </p:spTree>
    <p:extLst>
      <p:ext uri="{BB962C8B-B14F-4D97-AF65-F5344CB8AC3E}">
        <p14:creationId xmlns:p14="http://schemas.microsoft.com/office/powerpoint/2010/main" val="459343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19</a:t>
            </a:fld>
            <a:endParaRPr lang="tr-TR"/>
          </a:p>
        </p:txBody>
      </p:sp>
    </p:spTree>
    <p:extLst>
      <p:ext uri="{BB962C8B-B14F-4D97-AF65-F5344CB8AC3E}">
        <p14:creationId xmlns:p14="http://schemas.microsoft.com/office/powerpoint/2010/main" val="3690111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a:t>
            </a:fld>
            <a:endParaRPr lang="tr-TR"/>
          </a:p>
        </p:txBody>
      </p:sp>
    </p:spTree>
    <p:extLst>
      <p:ext uri="{BB962C8B-B14F-4D97-AF65-F5344CB8AC3E}">
        <p14:creationId xmlns:p14="http://schemas.microsoft.com/office/powerpoint/2010/main" val="2160807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20</a:t>
            </a:fld>
            <a:endParaRPr lang="tr-TR"/>
          </a:p>
        </p:txBody>
      </p:sp>
    </p:spTree>
    <p:extLst>
      <p:ext uri="{BB962C8B-B14F-4D97-AF65-F5344CB8AC3E}">
        <p14:creationId xmlns:p14="http://schemas.microsoft.com/office/powerpoint/2010/main" val="439539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21</a:t>
            </a:fld>
            <a:endParaRPr lang="tr-TR"/>
          </a:p>
        </p:txBody>
      </p:sp>
    </p:spTree>
    <p:extLst>
      <p:ext uri="{BB962C8B-B14F-4D97-AF65-F5344CB8AC3E}">
        <p14:creationId xmlns:p14="http://schemas.microsoft.com/office/powerpoint/2010/main" val="41876452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22</a:t>
            </a:fld>
            <a:endParaRPr lang="tr-TR"/>
          </a:p>
        </p:txBody>
      </p:sp>
    </p:spTree>
    <p:extLst>
      <p:ext uri="{BB962C8B-B14F-4D97-AF65-F5344CB8AC3E}">
        <p14:creationId xmlns:p14="http://schemas.microsoft.com/office/powerpoint/2010/main" val="4174234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23</a:t>
            </a:fld>
            <a:endParaRPr lang="tr-TR"/>
          </a:p>
        </p:txBody>
      </p:sp>
    </p:spTree>
    <p:extLst>
      <p:ext uri="{BB962C8B-B14F-4D97-AF65-F5344CB8AC3E}">
        <p14:creationId xmlns:p14="http://schemas.microsoft.com/office/powerpoint/2010/main" val="1306898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24</a:t>
            </a:fld>
            <a:endParaRPr lang="tr-TR"/>
          </a:p>
        </p:txBody>
      </p:sp>
    </p:spTree>
    <p:extLst>
      <p:ext uri="{BB962C8B-B14F-4D97-AF65-F5344CB8AC3E}">
        <p14:creationId xmlns:p14="http://schemas.microsoft.com/office/powerpoint/2010/main" val="1799318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25</a:t>
            </a:fld>
            <a:endParaRPr lang="tr-TR"/>
          </a:p>
        </p:txBody>
      </p:sp>
    </p:spTree>
    <p:extLst>
      <p:ext uri="{BB962C8B-B14F-4D97-AF65-F5344CB8AC3E}">
        <p14:creationId xmlns:p14="http://schemas.microsoft.com/office/powerpoint/2010/main" val="3971938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26</a:t>
            </a:fld>
            <a:endParaRPr lang="tr-TR"/>
          </a:p>
        </p:txBody>
      </p:sp>
    </p:spTree>
    <p:extLst>
      <p:ext uri="{BB962C8B-B14F-4D97-AF65-F5344CB8AC3E}">
        <p14:creationId xmlns:p14="http://schemas.microsoft.com/office/powerpoint/2010/main" val="2723580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27</a:t>
            </a:fld>
            <a:endParaRPr lang="tr-TR"/>
          </a:p>
        </p:txBody>
      </p:sp>
    </p:spTree>
    <p:extLst>
      <p:ext uri="{BB962C8B-B14F-4D97-AF65-F5344CB8AC3E}">
        <p14:creationId xmlns:p14="http://schemas.microsoft.com/office/powerpoint/2010/main" val="151082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28</a:t>
            </a:fld>
            <a:endParaRPr lang="tr-TR"/>
          </a:p>
        </p:txBody>
      </p:sp>
    </p:spTree>
    <p:extLst>
      <p:ext uri="{BB962C8B-B14F-4D97-AF65-F5344CB8AC3E}">
        <p14:creationId xmlns:p14="http://schemas.microsoft.com/office/powerpoint/2010/main" val="1473978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29</a:t>
            </a:fld>
            <a:endParaRPr lang="tr-TR"/>
          </a:p>
        </p:txBody>
      </p:sp>
    </p:spTree>
    <p:extLst>
      <p:ext uri="{BB962C8B-B14F-4D97-AF65-F5344CB8AC3E}">
        <p14:creationId xmlns:p14="http://schemas.microsoft.com/office/powerpoint/2010/main" val="340711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a:t>
            </a:fld>
            <a:endParaRPr lang="tr-TR"/>
          </a:p>
        </p:txBody>
      </p:sp>
    </p:spTree>
    <p:extLst>
      <p:ext uri="{BB962C8B-B14F-4D97-AF65-F5344CB8AC3E}">
        <p14:creationId xmlns:p14="http://schemas.microsoft.com/office/powerpoint/2010/main" val="3267457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30</a:t>
            </a:fld>
            <a:endParaRPr lang="tr-TR"/>
          </a:p>
        </p:txBody>
      </p:sp>
    </p:spTree>
    <p:extLst>
      <p:ext uri="{BB962C8B-B14F-4D97-AF65-F5344CB8AC3E}">
        <p14:creationId xmlns:p14="http://schemas.microsoft.com/office/powerpoint/2010/main" val="2909276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31</a:t>
            </a:fld>
            <a:endParaRPr lang="tr-TR"/>
          </a:p>
        </p:txBody>
      </p:sp>
    </p:spTree>
    <p:extLst>
      <p:ext uri="{BB962C8B-B14F-4D97-AF65-F5344CB8AC3E}">
        <p14:creationId xmlns:p14="http://schemas.microsoft.com/office/powerpoint/2010/main" val="525121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32</a:t>
            </a:fld>
            <a:endParaRPr lang="tr-TR"/>
          </a:p>
        </p:txBody>
      </p:sp>
    </p:spTree>
    <p:extLst>
      <p:ext uri="{BB962C8B-B14F-4D97-AF65-F5344CB8AC3E}">
        <p14:creationId xmlns:p14="http://schemas.microsoft.com/office/powerpoint/2010/main" val="3721882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33</a:t>
            </a:fld>
            <a:endParaRPr lang="tr-TR"/>
          </a:p>
        </p:txBody>
      </p:sp>
    </p:spTree>
    <p:extLst>
      <p:ext uri="{BB962C8B-B14F-4D97-AF65-F5344CB8AC3E}">
        <p14:creationId xmlns:p14="http://schemas.microsoft.com/office/powerpoint/2010/main" val="2125167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34</a:t>
            </a:fld>
            <a:endParaRPr lang="tr-TR"/>
          </a:p>
        </p:txBody>
      </p:sp>
    </p:spTree>
    <p:extLst>
      <p:ext uri="{BB962C8B-B14F-4D97-AF65-F5344CB8AC3E}">
        <p14:creationId xmlns:p14="http://schemas.microsoft.com/office/powerpoint/2010/main" val="640718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35</a:t>
            </a:fld>
            <a:endParaRPr lang="tr-TR"/>
          </a:p>
        </p:txBody>
      </p:sp>
    </p:spTree>
    <p:extLst>
      <p:ext uri="{BB962C8B-B14F-4D97-AF65-F5344CB8AC3E}">
        <p14:creationId xmlns:p14="http://schemas.microsoft.com/office/powerpoint/2010/main" val="1238717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36</a:t>
            </a:fld>
            <a:endParaRPr lang="tr-TR"/>
          </a:p>
        </p:txBody>
      </p:sp>
    </p:spTree>
    <p:extLst>
      <p:ext uri="{BB962C8B-B14F-4D97-AF65-F5344CB8AC3E}">
        <p14:creationId xmlns:p14="http://schemas.microsoft.com/office/powerpoint/2010/main" val="4279168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37</a:t>
            </a:fld>
            <a:endParaRPr lang="tr-TR"/>
          </a:p>
        </p:txBody>
      </p:sp>
    </p:spTree>
    <p:extLst>
      <p:ext uri="{BB962C8B-B14F-4D97-AF65-F5344CB8AC3E}">
        <p14:creationId xmlns:p14="http://schemas.microsoft.com/office/powerpoint/2010/main" val="2650901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38</a:t>
            </a:fld>
            <a:endParaRPr lang="tr-TR"/>
          </a:p>
        </p:txBody>
      </p:sp>
    </p:spTree>
    <p:extLst>
      <p:ext uri="{BB962C8B-B14F-4D97-AF65-F5344CB8AC3E}">
        <p14:creationId xmlns:p14="http://schemas.microsoft.com/office/powerpoint/2010/main" val="6348114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39</a:t>
            </a:fld>
            <a:endParaRPr lang="tr-TR"/>
          </a:p>
        </p:txBody>
      </p:sp>
    </p:spTree>
    <p:extLst>
      <p:ext uri="{BB962C8B-B14F-4D97-AF65-F5344CB8AC3E}">
        <p14:creationId xmlns:p14="http://schemas.microsoft.com/office/powerpoint/2010/main" val="2296804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a:t>
            </a:fld>
            <a:endParaRPr lang="tr-TR"/>
          </a:p>
        </p:txBody>
      </p:sp>
    </p:spTree>
    <p:extLst>
      <p:ext uri="{BB962C8B-B14F-4D97-AF65-F5344CB8AC3E}">
        <p14:creationId xmlns:p14="http://schemas.microsoft.com/office/powerpoint/2010/main" val="9245682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40</a:t>
            </a:fld>
            <a:endParaRPr lang="tr-TR"/>
          </a:p>
        </p:txBody>
      </p:sp>
    </p:spTree>
    <p:extLst>
      <p:ext uri="{BB962C8B-B14F-4D97-AF65-F5344CB8AC3E}">
        <p14:creationId xmlns:p14="http://schemas.microsoft.com/office/powerpoint/2010/main" val="25831580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41</a:t>
            </a:fld>
            <a:endParaRPr lang="tr-TR"/>
          </a:p>
        </p:txBody>
      </p:sp>
    </p:spTree>
    <p:extLst>
      <p:ext uri="{BB962C8B-B14F-4D97-AF65-F5344CB8AC3E}">
        <p14:creationId xmlns:p14="http://schemas.microsoft.com/office/powerpoint/2010/main" val="1466531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42</a:t>
            </a:fld>
            <a:endParaRPr lang="tr-TR"/>
          </a:p>
        </p:txBody>
      </p:sp>
    </p:spTree>
    <p:extLst>
      <p:ext uri="{BB962C8B-B14F-4D97-AF65-F5344CB8AC3E}">
        <p14:creationId xmlns:p14="http://schemas.microsoft.com/office/powerpoint/2010/main" val="15420786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43</a:t>
            </a:fld>
            <a:endParaRPr lang="tr-TR"/>
          </a:p>
        </p:txBody>
      </p:sp>
    </p:spTree>
    <p:extLst>
      <p:ext uri="{BB962C8B-B14F-4D97-AF65-F5344CB8AC3E}">
        <p14:creationId xmlns:p14="http://schemas.microsoft.com/office/powerpoint/2010/main" val="5955212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44</a:t>
            </a:fld>
            <a:endParaRPr lang="tr-TR"/>
          </a:p>
        </p:txBody>
      </p:sp>
    </p:spTree>
    <p:extLst>
      <p:ext uri="{BB962C8B-B14F-4D97-AF65-F5344CB8AC3E}">
        <p14:creationId xmlns:p14="http://schemas.microsoft.com/office/powerpoint/2010/main" val="1952416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45</a:t>
            </a:fld>
            <a:endParaRPr lang="tr-TR"/>
          </a:p>
        </p:txBody>
      </p:sp>
    </p:spTree>
    <p:extLst>
      <p:ext uri="{BB962C8B-B14F-4D97-AF65-F5344CB8AC3E}">
        <p14:creationId xmlns:p14="http://schemas.microsoft.com/office/powerpoint/2010/main" val="29982378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46</a:t>
            </a:fld>
            <a:endParaRPr lang="tr-TR"/>
          </a:p>
        </p:txBody>
      </p:sp>
    </p:spTree>
    <p:extLst>
      <p:ext uri="{BB962C8B-B14F-4D97-AF65-F5344CB8AC3E}">
        <p14:creationId xmlns:p14="http://schemas.microsoft.com/office/powerpoint/2010/main" val="1170399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47</a:t>
            </a:fld>
            <a:endParaRPr lang="tr-TR"/>
          </a:p>
        </p:txBody>
      </p:sp>
    </p:spTree>
    <p:extLst>
      <p:ext uri="{BB962C8B-B14F-4D97-AF65-F5344CB8AC3E}">
        <p14:creationId xmlns:p14="http://schemas.microsoft.com/office/powerpoint/2010/main" val="2840123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48</a:t>
            </a:fld>
            <a:endParaRPr lang="tr-TR"/>
          </a:p>
        </p:txBody>
      </p:sp>
    </p:spTree>
    <p:extLst>
      <p:ext uri="{BB962C8B-B14F-4D97-AF65-F5344CB8AC3E}">
        <p14:creationId xmlns:p14="http://schemas.microsoft.com/office/powerpoint/2010/main" val="2563437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49</a:t>
            </a:fld>
            <a:endParaRPr lang="tr-TR"/>
          </a:p>
        </p:txBody>
      </p:sp>
    </p:spTree>
    <p:extLst>
      <p:ext uri="{BB962C8B-B14F-4D97-AF65-F5344CB8AC3E}">
        <p14:creationId xmlns:p14="http://schemas.microsoft.com/office/powerpoint/2010/main" val="1188978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5</a:t>
            </a:fld>
            <a:endParaRPr lang="tr-TR"/>
          </a:p>
        </p:txBody>
      </p:sp>
    </p:spTree>
    <p:extLst>
      <p:ext uri="{BB962C8B-B14F-4D97-AF65-F5344CB8AC3E}">
        <p14:creationId xmlns:p14="http://schemas.microsoft.com/office/powerpoint/2010/main" val="1563429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50</a:t>
            </a:fld>
            <a:endParaRPr lang="tr-TR"/>
          </a:p>
        </p:txBody>
      </p:sp>
    </p:spTree>
    <p:extLst>
      <p:ext uri="{BB962C8B-B14F-4D97-AF65-F5344CB8AC3E}">
        <p14:creationId xmlns:p14="http://schemas.microsoft.com/office/powerpoint/2010/main" val="1655655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51</a:t>
            </a:fld>
            <a:endParaRPr lang="tr-TR"/>
          </a:p>
        </p:txBody>
      </p:sp>
    </p:spTree>
    <p:extLst>
      <p:ext uri="{BB962C8B-B14F-4D97-AF65-F5344CB8AC3E}">
        <p14:creationId xmlns:p14="http://schemas.microsoft.com/office/powerpoint/2010/main" val="3693153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6</a:t>
            </a:fld>
            <a:endParaRPr lang="tr-TR"/>
          </a:p>
        </p:txBody>
      </p:sp>
    </p:spTree>
    <p:extLst>
      <p:ext uri="{BB962C8B-B14F-4D97-AF65-F5344CB8AC3E}">
        <p14:creationId xmlns:p14="http://schemas.microsoft.com/office/powerpoint/2010/main" val="178766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7</a:t>
            </a:fld>
            <a:endParaRPr lang="tr-TR"/>
          </a:p>
        </p:txBody>
      </p:sp>
    </p:spTree>
    <p:extLst>
      <p:ext uri="{BB962C8B-B14F-4D97-AF65-F5344CB8AC3E}">
        <p14:creationId xmlns:p14="http://schemas.microsoft.com/office/powerpoint/2010/main" val="688564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8</a:t>
            </a:fld>
            <a:endParaRPr lang="tr-TR"/>
          </a:p>
        </p:txBody>
      </p:sp>
    </p:spTree>
    <p:extLst>
      <p:ext uri="{BB962C8B-B14F-4D97-AF65-F5344CB8AC3E}">
        <p14:creationId xmlns:p14="http://schemas.microsoft.com/office/powerpoint/2010/main" val="4101684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10"/>
          </p:nvPr>
        </p:nvSpPr>
        <p:spPr/>
        <p:txBody>
          <a:bodyPr/>
          <a:lstStyle/>
          <a:p>
            <a:fld id="{783866D3-4BBB-4B1D-B035-DC02304E8FBD}" type="slidenum">
              <a:rPr lang="tr-TR" smtClean="0"/>
              <a:t>9</a:t>
            </a:fld>
            <a:endParaRPr lang="tr-TR"/>
          </a:p>
        </p:txBody>
      </p:sp>
    </p:spTree>
    <p:extLst>
      <p:ext uri="{BB962C8B-B14F-4D97-AF65-F5344CB8AC3E}">
        <p14:creationId xmlns:p14="http://schemas.microsoft.com/office/powerpoint/2010/main" val="2998275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685800" y="2130425"/>
            <a:ext cx="7772400" cy="1470025"/>
          </a:xfrm>
        </p:spPr>
        <p:txBody>
          <a:bodyPr/>
          <a:lstStyle/>
          <a:p>
            <a:r>
              <a:rPr lang="tr-TR" smtClean="0"/>
              <a:t>Asıl başlık stili için tıklatın</a:t>
            </a:r>
            <a:endParaRPr lang="tr-TR"/>
          </a:p>
        </p:txBody>
      </p:sp>
      <p:sp>
        <p:nvSpPr>
          <p:cNvPr id="3" name="Alt Başlı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tıklatın</a:t>
            </a:r>
            <a:endParaRPr lang="tr-TR"/>
          </a:p>
        </p:txBody>
      </p:sp>
      <p:sp>
        <p:nvSpPr>
          <p:cNvPr id="4" name="Veri Yer Tutucusu 3"/>
          <p:cNvSpPr>
            <a:spLocks noGrp="1"/>
          </p:cNvSpPr>
          <p:nvPr>
            <p:ph type="dt" sz="half" idx="10"/>
          </p:nvPr>
        </p:nvSpPr>
        <p:spPr/>
        <p:txBody>
          <a:bodyPr/>
          <a:lstStyle/>
          <a:p>
            <a:fld id="{C200077A-6DD9-443A-96A4-9E96D21D2C48}" type="datetime1">
              <a:rPr lang="tr-TR" smtClean="0"/>
              <a:t>19.12.2013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521559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23B0514-1A56-49D1-87A7-E3B2038F67A3}" type="datetime1">
              <a:rPr lang="tr-TR" smtClean="0"/>
              <a:t>19.12.2013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22777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6629400" y="274638"/>
            <a:ext cx="2057400" cy="5851525"/>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457200" y="274638"/>
            <a:ext cx="6019800" cy="5851525"/>
          </a:xfrm>
        </p:spPr>
        <p:txBody>
          <a:bodyPr vert="eaVert"/>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4F064892-3D3B-4811-8C84-1354A53E98F2}" type="datetime1">
              <a:rPr lang="tr-TR" smtClean="0"/>
              <a:t>19.12.2013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28037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EDAFCDCD-3BB7-4B04-9EAD-F672C831C4E5}" type="datetime1">
              <a:rPr lang="tr-TR" smtClean="0"/>
              <a:t>19.12.2013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05374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Başlık 1"/>
          <p:cNvSpPr>
            <a:spLocks noGrp="1"/>
          </p:cNvSpPr>
          <p:nvPr>
            <p:ph type="title"/>
          </p:nvPr>
        </p:nvSpPr>
        <p:spPr>
          <a:xfrm>
            <a:off x="722313" y="4406900"/>
            <a:ext cx="7772400" cy="1362075"/>
          </a:xfrm>
        </p:spPr>
        <p:txBody>
          <a:bodyPr anchor="t"/>
          <a:lstStyle>
            <a:lvl1pPr algn="l">
              <a:defRPr sz="4000" b="1" cap="all"/>
            </a:lvl1pPr>
          </a:lstStyle>
          <a:p>
            <a:r>
              <a:rPr lang="tr-TR" smtClean="0"/>
              <a:t>Asıl başlık stili için tıklatın</a:t>
            </a:r>
            <a:endParaRPr lang="tr-TR"/>
          </a:p>
        </p:txBody>
      </p:sp>
      <p:sp>
        <p:nvSpPr>
          <p:cNvPr id="3" name="Metin Yer Tutucus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düzenlemek için tıklatın</a:t>
            </a:r>
          </a:p>
        </p:txBody>
      </p:sp>
      <p:sp>
        <p:nvSpPr>
          <p:cNvPr id="4" name="Veri Yer Tutucusu 3"/>
          <p:cNvSpPr>
            <a:spLocks noGrp="1"/>
          </p:cNvSpPr>
          <p:nvPr>
            <p:ph type="dt" sz="half" idx="10"/>
          </p:nvPr>
        </p:nvSpPr>
        <p:spPr/>
        <p:txBody>
          <a:bodyPr/>
          <a:lstStyle/>
          <a:p>
            <a:fld id="{1E7B5BB6-6981-4A44-A862-934A792D3CEE}" type="datetime1">
              <a:rPr lang="tr-TR" smtClean="0"/>
              <a:t>19.12.2013</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67946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B2DBD475-6517-409E-A8F4-7BD21D23894F}" type="datetime1">
              <a:rPr lang="tr-TR" smtClean="0"/>
              <a:t>19.12.2013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66807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lvl1pPr>
              <a:defRPr/>
            </a:lvl1pPr>
          </a:lstStyle>
          <a:p>
            <a:r>
              <a:rPr lang="tr-TR" smtClean="0"/>
              <a:t>Asıl başlık stili için tıklatın</a:t>
            </a:r>
            <a:endParaRPr lang="tr-TR"/>
          </a:p>
        </p:txBody>
      </p:sp>
      <p:sp>
        <p:nvSpPr>
          <p:cNvPr id="3" name="Metin Yer Tutucus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4" name="İçerik Yer Tutucus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düzenlemek için tıklatın</a:t>
            </a:r>
          </a:p>
        </p:txBody>
      </p:sp>
      <p:sp>
        <p:nvSpPr>
          <p:cNvPr id="6" name="İçerik Yer Tutucus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9565B61B-FEB9-4D28-B2DD-9EF00F4F06D5}" type="datetime1">
              <a:rPr lang="tr-TR" smtClean="0"/>
              <a:t>19.12.2013</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50906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98A94150-4FB7-48FE-99DE-EF1E10061FCC}" type="datetime1">
              <a:rPr lang="tr-TR" smtClean="0"/>
              <a:t>19.12.2013</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9771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414DA456-58AC-4C8C-8BC2-5AF31A64A2FC}" type="datetime1">
              <a:rPr lang="tr-TR" smtClean="0"/>
              <a:t>19.12.2013</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146055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457200" y="273050"/>
            <a:ext cx="3008313" cy="1162050"/>
          </a:xfrm>
        </p:spPr>
        <p:txBody>
          <a:bodyPr anchor="b"/>
          <a:lstStyle>
            <a:lvl1pPr algn="l">
              <a:defRPr sz="2000" b="1"/>
            </a:lvl1pPr>
          </a:lstStyle>
          <a:p>
            <a:r>
              <a:rPr lang="tr-TR" smtClean="0"/>
              <a:t>Asıl başlık stili için tıklatın</a:t>
            </a:r>
            <a:endParaRPr lang="tr-TR"/>
          </a:p>
        </p:txBody>
      </p:sp>
      <p:sp>
        <p:nvSpPr>
          <p:cNvPr id="3" name="İçerik Yer Tutucus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338478EA-2BCE-4C63-8440-EE68D16F7BAB}" type="datetime1">
              <a:rPr lang="tr-TR" smtClean="0"/>
              <a:t>19.12.2013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372067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792288" y="4800600"/>
            <a:ext cx="5486400" cy="566738"/>
          </a:xfrm>
        </p:spPr>
        <p:txBody>
          <a:bodyPr anchor="b"/>
          <a:lstStyle>
            <a:lvl1pPr algn="l">
              <a:defRPr sz="2000" b="1"/>
            </a:lvl1pPr>
          </a:lstStyle>
          <a:p>
            <a:r>
              <a:rPr lang="tr-TR" smtClean="0"/>
              <a:t>Asıl başlık stili için tıklatın</a:t>
            </a:r>
            <a:endParaRPr lang="tr-TR"/>
          </a:p>
        </p:txBody>
      </p:sp>
      <p:sp>
        <p:nvSpPr>
          <p:cNvPr id="3" name="Resim Yer Tutucus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düzenlemek için tıklatın</a:t>
            </a:r>
          </a:p>
        </p:txBody>
      </p:sp>
      <p:sp>
        <p:nvSpPr>
          <p:cNvPr id="5" name="Veri Yer Tutucusu 4"/>
          <p:cNvSpPr>
            <a:spLocks noGrp="1"/>
          </p:cNvSpPr>
          <p:nvPr>
            <p:ph type="dt" sz="half" idx="10"/>
          </p:nvPr>
        </p:nvSpPr>
        <p:spPr/>
        <p:txBody>
          <a:bodyPr/>
          <a:lstStyle/>
          <a:p>
            <a:fld id="{FA58D1DC-212B-4BCB-A42A-466536D07B85}" type="datetime1">
              <a:rPr lang="tr-TR" smtClean="0"/>
              <a:t>19.12.2013</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C28B86D9-C551-4E6F-90AE-8B774BD3CE15}" type="slidenum">
              <a:rPr lang="tr-TR" smtClean="0"/>
              <a:t>‹#›</a:t>
            </a:fld>
            <a:endParaRPr lang="tr-TR"/>
          </a:p>
        </p:txBody>
      </p:sp>
    </p:spTree>
    <p:extLst>
      <p:ext uri="{BB962C8B-B14F-4D97-AF65-F5344CB8AC3E}">
        <p14:creationId xmlns:p14="http://schemas.microsoft.com/office/powerpoint/2010/main" val="344042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E58DB-922C-4407-9C46-629DF79EFC55}" type="datetime1">
              <a:rPr lang="tr-TR" smtClean="0"/>
              <a:t>19.12.2013</a:t>
            </a:fld>
            <a:endParaRPr lang="tr-TR"/>
          </a:p>
        </p:txBody>
      </p:sp>
      <p:sp>
        <p:nvSpPr>
          <p:cNvPr id="5" name="Altbilgi Yer Tutucusu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8B86D9-C551-4E6F-90AE-8B774BD3CE15}" type="slidenum">
              <a:rPr lang="tr-TR" smtClean="0"/>
              <a:t>‹#›</a:t>
            </a:fld>
            <a:endParaRPr lang="tr-TR"/>
          </a:p>
        </p:txBody>
      </p:sp>
    </p:spTree>
    <p:extLst>
      <p:ext uri="{BB962C8B-B14F-4D97-AF65-F5344CB8AC3E}">
        <p14:creationId xmlns:p14="http://schemas.microsoft.com/office/powerpoint/2010/main" val="7279625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123rf.com/photo_12155183_safety-and-accident-at-work.html" TargetMode="External"/><Relationship Id="rId5" Type="http://schemas.openxmlformats.org/officeDocument/2006/relationships/image" Target="../media/image13.jpeg"/><Relationship Id="rId4" Type="http://schemas.openxmlformats.org/officeDocument/2006/relationships/hyperlink" Target="http://www.123rf.com/photo_12155184_doing-odd-jobs.html"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aktuel.mynet.com/galeri/yasam/olume-meydan-okuyanlar-bana-bir-sey-olmaz-demeyin/2316/158284/"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www.isghaftasi.org/index.php" TargetMode="External"/><Relationship Id="rId7" Type="http://schemas.openxmlformats.org/officeDocument/2006/relationships/image" Target="../media/image68.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hyperlink" Target="http://www.isgum.gov.tr/rsm/file/isgdoc/IG19-dunya_ulkerinde_isg_ceza_uygulamalari.pdf" TargetMode="External"/><Relationship Id="rId5" Type="http://schemas.openxmlformats.org/officeDocument/2006/relationships/hyperlink" Target="http://www.isgum.gov.tr/Default.aspx?lnk=222" TargetMode="External"/><Relationship Id="rId4" Type="http://schemas.openxmlformats.org/officeDocument/2006/relationships/hyperlink" Target="http://www.csgb.gov.tr/csgbPortal/csgb.porta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8800" y="44624"/>
            <a:ext cx="3435200" cy="232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3"/>
          <p:cNvCxnSpPr/>
          <p:nvPr/>
        </p:nvCxnSpPr>
        <p:spPr>
          <a:xfrm>
            <a:off x="0" y="2362200"/>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229282" y="535170"/>
            <a:ext cx="5170960" cy="1769715"/>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r>
              <a:rPr lang="tr-TR" sz="1600" b="1" dirty="0" smtClean="0">
                <a:solidFill>
                  <a:schemeClr val="bg1">
                    <a:lumMod val="50000"/>
                  </a:schemeClr>
                </a:solidFill>
                <a:latin typeface="Segoe UI"/>
                <a:cs typeface="Segoe UI"/>
              </a:rPr>
              <a:t>Dr. Ahmet KÜÇÜKER</a:t>
            </a:r>
          </a:p>
          <a:p>
            <a:pPr defTabSz="914400" rtl="1">
              <a:buNone/>
            </a:pPr>
            <a:endParaRPr lang="tr-TR" sz="1600" dirty="0" smtClean="0">
              <a:solidFill>
                <a:schemeClr val="bg1">
                  <a:lumMod val="50000"/>
                </a:schemeClr>
              </a:solidFill>
              <a:latin typeface="Segoe UI"/>
              <a:cs typeface="Segoe UI"/>
            </a:endParaRPr>
          </a:p>
          <a:p>
            <a:pPr defTabSz="914400" rtl="1">
              <a:buNone/>
            </a:pPr>
            <a:r>
              <a:rPr lang="tr-TR" sz="1600" b="0" i="0" dirty="0" smtClean="0">
                <a:solidFill>
                  <a:schemeClr val="bg1">
                    <a:lumMod val="50000"/>
                  </a:schemeClr>
                </a:solidFill>
                <a:latin typeface="Segoe UI"/>
                <a:cs typeface="Segoe UI"/>
              </a:rPr>
              <a:t>Sakarya Üniversitesi</a:t>
            </a:r>
          </a:p>
          <a:p>
            <a:pPr defTabSz="914400" rtl="1">
              <a:buNone/>
            </a:pPr>
            <a:r>
              <a:rPr lang="tr-TR" sz="1600" dirty="0" smtClean="0">
                <a:solidFill>
                  <a:schemeClr val="bg1">
                    <a:lumMod val="50000"/>
                  </a:schemeClr>
                </a:solidFill>
                <a:latin typeface="Segoe UI"/>
                <a:cs typeface="Segoe UI"/>
              </a:rPr>
              <a:t>Mühendislik Fakültesi</a:t>
            </a:r>
          </a:p>
          <a:p>
            <a:pPr defTabSz="914400" rtl="1">
              <a:buNone/>
            </a:pPr>
            <a:r>
              <a:rPr lang="tr-TR" sz="1600" b="0" i="0" dirty="0" smtClean="0">
                <a:solidFill>
                  <a:schemeClr val="bg1">
                    <a:lumMod val="50000"/>
                  </a:schemeClr>
                </a:solidFill>
                <a:latin typeface="Segoe UI"/>
                <a:cs typeface="Segoe UI"/>
              </a:rPr>
              <a:t>Elektrik Elektronik Mühendisliği Bölümü </a:t>
            </a:r>
          </a:p>
          <a:p>
            <a:pPr defTabSz="914400" rtl="1">
              <a:buNone/>
            </a:pPr>
            <a:r>
              <a:rPr lang="tr-TR" sz="1600" dirty="0" smtClean="0">
                <a:solidFill>
                  <a:schemeClr val="bg1">
                    <a:lumMod val="50000"/>
                  </a:schemeClr>
                </a:solidFill>
                <a:latin typeface="Segoe UI"/>
                <a:cs typeface="Segoe UI"/>
              </a:rPr>
              <a:t>M6/6318</a:t>
            </a:r>
            <a:endParaRPr lang="tr-TR" b="0" i="0" dirty="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2" name="Dikdörtgen 11"/>
          <p:cNvSpPr/>
          <p:nvPr/>
        </p:nvSpPr>
        <p:spPr>
          <a:xfrm>
            <a:off x="229282" y="2636912"/>
            <a:ext cx="4283181" cy="2062103"/>
          </a:xfrm>
          <a:prstGeom prst="rect">
            <a:avLst/>
          </a:prstGeom>
        </p:spPr>
        <p:txBody>
          <a:bodyPr wrap="square">
            <a:spAutoFit/>
          </a:bodyPr>
          <a:lstStyle/>
          <a:p>
            <a:pPr marL="285750" indent="-285750">
              <a:buFont typeface="Arial" pitchFamily="34" charset="0"/>
              <a:buChar char="•"/>
            </a:pPr>
            <a:r>
              <a:rPr lang="tr-TR" sz="1600" dirty="0" smtClean="0"/>
              <a:t>Bölümün tanıtılması	</a:t>
            </a:r>
          </a:p>
          <a:p>
            <a:pPr marL="285750" indent="-285750">
              <a:buFont typeface="Arial" pitchFamily="34" charset="0"/>
              <a:buChar char="•"/>
            </a:pPr>
            <a:r>
              <a:rPr lang="tr-TR" sz="1600" dirty="0" smtClean="0"/>
              <a:t>Elektrik </a:t>
            </a:r>
            <a:r>
              <a:rPr lang="tr-TR" sz="1600" dirty="0"/>
              <a:t>Elektronik Mühendisliğinin </a:t>
            </a:r>
            <a:r>
              <a:rPr lang="tr-TR" sz="1600" dirty="0" smtClean="0"/>
              <a:t>tanıtılması</a:t>
            </a:r>
            <a:endParaRPr lang="tr-TR" sz="1600" dirty="0"/>
          </a:p>
          <a:p>
            <a:pPr marL="285750" indent="-285750">
              <a:buFont typeface="Arial" pitchFamily="34" charset="0"/>
              <a:buChar char="•"/>
            </a:pPr>
            <a:r>
              <a:rPr lang="tr-TR" sz="1600" dirty="0"/>
              <a:t>Mühendislik Etiği	</a:t>
            </a:r>
          </a:p>
          <a:p>
            <a:pPr marL="285750" indent="-285750">
              <a:buFont typeface="Arial" pitchFamily="34" charset="0"/>
              <a:buChar char="•"/>
            </a:pPr>
            <a:r>
              <a:rPr lang="tr-TR" sz="1600" dirty="0" smtClean="0"/>
              <a:t>Birim Sistemleri	</a:t>
            </a:r>
          </a:p>
          <a:p>
            <a:pPr marL="285750" indent="-285750">
              <a:buFont typeface="Arial" pitchFamily="34" charset="0"/>
              <a:buChar char="•"/>
            </a:pPr>
            <a:r>
              <a:rPr lang="tr-TR" sz="1600" dirty="0" smtClean="0"/>
              <a:t>Doğru ve Alternatif Akım	</a:t>
            </a:r>
          </a:p>
          <a:p>
            <a:pPr marL="285750" indent="-285750">
              <a:buFont typeface="Arial" pitchFamily="34" charset="0"/>
              <a:buChar char="•"/>
            </a:pPr>
            <a:r>
              <a:rPr lang="tr-TR" sz="1600" dirty="0" smtClean="0"/>
              <a:t>Direnç</a:t>
            </a:r>
            <a:r>
              <a:rPr lang="tr-TR" sz="1600" dirty="0"/>
              <a:t>, Kondansatör, Bobin	</a:t>
            </a:r>
          </a:p>
          <a:p>
            <a:pPr marL="285750" indent="-285750">
              <a:buFont typeface="Arial" pitchFamily="34" charset="0"/>
              <a:buChar char="•"/>
            </a:pPr>
            <a:r>
              <a:rPr lang="tr-TR" sz="1600" dirty="0"/>
              <a:t>Gerilim ve Akım Kaynakları	</a:t>
            </a:r>
          </a:p>
          <a:p>
            <a:pPr marL="285750" indent="-285750">
              <a:buFont typeface="Arial" pitchFamily="34" charset="0"/>
              <a:buChar char="•"/>
            </a:pPr>
            <a:r>
              <a:rPr lang="tr-TR" sz="1600" dirty="0" err="1"/>
              <a:t>Ohm</a:t>
            </a:r>
            <a:r>
              <a:rPr lang="tr-TR" sz="1600" dirty="0"/>
              <a:t> Kanunu, </a:t>
            </a:r>
            <a:r>
              <a:rPr lang="tr-TR" sz="1600" dirty="0" err="1"/>
              <a:t>Kirchoff</a:t>
            </a:r>
            <a:r>
              <a:rPr lang="tr-TR" sz="1600" dirty="0"/>
              <a:t> Yasaları	</a:t>
            </a:r>
          </a:p>
        </p:txBody>
      </p:sp>
      <p:sp>
        <p:nvSpPr>
          <p:cNvPr id="14" name="Dikdörtgen 13"/>
          <p:cNvSpPr/>
          <p:nvPr/>
        </p:nvSpPr>
        <p:spPr>
          <a:xfrm>
            <a:off x="4663817" y="2683024"/>
            <a:ext cx="4283181" cy="1354217"/>
          </a:xfrm>
          <a:prstGeom prst="rect">
            <a:avLst/>
          </a:prstGeom>
        </p:spPr>
        <p:txBody>
          <a:bodyPr wrap="square">
            <a:spAutoFit/>
          </a:bodyPr>
          <a:lstStyle/>
          <a:p>
            <a:pPr marL="285750" indent="-285750">
              <a:buFont typeface="Arial" pitchFamily="34" charset="0"/>
              <a:buChar char="•"/>
            </a:pPr>
            <a:r>
              <a:rPr lang="tr-TR" sz="1600" dirty="0"/>
              <a:t>Devre Kavramı, Seri Devreler, Paralel ve Karmaşık Devreler	</a:t>
            </a:r>
          </a:p>
          <a:p>
            <a:pPr marL="285750" indent="-285750">
              <a:buFont typeface="Arial" pitchFamily="34" charset="0"/>
              <a:buChar char="•"/>
            </a:pPr>
            <a:r>
              <a:rPr lang="tr-TR" sz="1600" dirty="0"/>
              <a:t>Yarıiletken Teknolojisi	</a:t>
            </a:r>
          </a:p>
          <a:p>
            <a:pPr marL="285750" indent="-285750">
              <a:buFont typeface="Arial" pitchFamily="34" charset="0"/>
              <a:buChar char="•"/>
            </a:pPr>
            <a:r>
              <a:rPr lang="tr-TR" sz="1600" dirty="0"/>
              <a:t>Genel İş Sağlığı ve İş Güvenliği	</a:t>
            </a:r>
          </a:p>
          <a:p>
            <a:pPr marL="285750" indent="-285750">
              <a:buFont typeface="Arial" pitchFamily="34" charset="0"/>
              <a:buChar char="•"/>
            </a:pPr>
            <a:r>
              <a:rPr lang="tr-TR" sz="1600" dirty="0"/>
              <a:t>Elektrikli Çalışmalarda İş Sağlığı ve İş Güvenliği</a:t>
            </a:r>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a:t>
            </a:fld>
            <a:endParaRPr lang="tr-TR" dirty="0"/>
          </a:p>
        </p:txBody>
      </p:sp>
    </p:spTree>
    <p:extLst>
      <p:ext uri="{BB962C8B-B14F-4D97-AF65-F5344CB8AC3E}">
        <p14:creationId xmlns:p14="http://schemas.microsoft.com/office/powerpoint/2010/main" val="47577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10</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pic>
        <p:nvPicPr>
          <p:cNvPr id="12" name="Picture 2" descr="http://t3.gstatic.com/images?q=tbn:ANd9GcS8UGg26NvH3o-ur4J9pktGsUw3hYMfoDkWneI-UcW8azMQw8ikHQ"/>
          <p:cNvPicPr>
            <a:picLocks noChangeAspect="1" noChangeArrowheads="1"/>
          </p:cNvPicPr>
          <p:nvPr/>
        </p:nvPicPr>
        <p:blipFill>
          <a:blip r:embed="rId3" cstate="print"/>
          <a:srcRect/>
          <a:stretch>
            <a:fillRect/>
          </a:stretch>
        </p:blipFill>
        <p:spPr bwMode="auto">
          <a:xfrm>
            <a:off x="202808" y="1321386"/>
            <a:ext cx="4336130" cy="2922522"/>
          </a:xfrm>
          <a:prstGeom prst="rect">
            <a:avLst/>
          </a:prstGeom>
          <a:noFill/>
        </p:spPr>
      </p:pic>
      <p:pic>
        <p:nvPicPr>
          <p:cNvPr id="14" name="Picture 6" descr="Accident At Work : Doing odd jobs">
            <a:hlinkClick r:id="rId4"/>
          </p:cNvPr>
          <p:cNvPicPr>
            <a:picLocks noChangeAspect="1" noChangeArrowheads="1"/>
          </p:cNvPicPr>
          <p:nvPr/>
        </p:nvPicPr>
        <p:blipFill>
          <a:blip r:embed="rId5" cstate="print"/>
          <a:srcRect/>
          <a:stretch>
            <a:fillRect/>
          </a:stretch>
        </p:blipFill>
        <p:spPr bwMode="auto">
          <a:xfrm>
            <a:off x="4870081" y="2811646"/>
            <a:ext cx="2003286" cy="2978337"/>
          </a:xfrm>
          <a:prstGeom prst="rect">
            <a:avLst/>
          </a:prstGeom>
          <a:noFill/>
        </p:spPr>
      </p:pic>
      <p:pic>
        <p:nvPicPr>
          <p:cNvPr id="15" name="Picture 8" descr="Accident At Work : Safety and accident at work. Stock Photo">
            <a:hlinkClick r:id="rId6"/>
          </p:cNvPr>
          <p:cNvPicPr>
            <a:picLocks noChangeAspect="1" noChangeArrowheads="1"/>
          </p:cNvPicPr>
          <p:nvPr/>
        </p:nvPicPr>
        <p:blipFill>
          <a:blip r:embed="rId7" cstate="print"/>
          <a:srcRect/>
          <a:stretch>
            <a:fillRect/>
          </a:stretch>
        </p:blipFill>
        <p:spPr bwMode="auto">
          <a:xfrm>
            <a:off x="7204510" y="3652298"/>
            <a:ext cx="1800200" cy="2676404"/>
          </a:xfrm>
          <a:prstGeom prst="rect">
            <a:avLst/>
          </a:prstGeom>
          <a:noFill/>
        </p:spPr>
      </p:pic>
    </p:spTree>
    <p:extLst>
      <p:ext uri="{BB962C8B-B14F-4D97-AF65-F5344CB8AC3E}">
        <p14:creationId xmlns:p14="http://schemas.microsoft.com/office/powerpoint/2010/main" val="2878790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11</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14" name="1 İkizkenar Üçgen"/>
          <p:cNvSpPr/>
          <p:nvPr/>
        </p:nvSpPr>
        <p:spPr>
          <a:xfrm>
            <a:off x="1691680" y="1103204"/>
            <a:ext cx="5256584" cy="4464496"/>
          </a:xfrm>
          <a:prstGeom prst="triangle">
            <a:avLst>
              <a:gd name="adj" fmla="val 50000"/>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nchorCtr="0"/>
          <a:lstStyle/>
          <a:p>
            <a:pPr algn="ctr"/>
            <a:r>
              <a:rPr lang="tr-TR" sz="3600" dirty="0" smtClean="0"/>
              <a:t>İŞ SAĞLIĞI VE GÜVENLİĞİ</a:t>
            </a:r>
            <a:endParaRPr lang="tr-TR" sz="3600" dirty="0"/>
          </a:p>
        </p:txBody>
      </p:sp>
      <p:sp>
        <p:nvSpPr>
          <p:cNvPr id="15" name="2 Dikdörtgen"/>
          <p:cNvSpPr/>
          <p:nvPr/>
        </p:nvSpPr>
        <p:spPr>
          <a:xfrm rot="18049794">
            <a:off x="148382" y="2614358"/>
            <a:ext cx="5134805" cy="923330"/>
          </a:xfrm>
          <a:prstGeom prst="rect">
            <a:avLst/>
          </a:prstGeom>
          <a:noFill/>
        </p:spPr>
        <p:txBody>
          <a:bodyPr wrap="square" lIns="91440" tIns="45720" rIns="91440" bIns="45720">
            <a:spAutoFit/>
          </a:bodyPr>
          <a:lstStyle/>
          <a:p>
            <a:pPr algn="ctr"/>
            <a:r>
              <a:rPr lang="tr-TR" sz="5400" b="1" cap="none" spc="0"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ÇALIŞAN</a:t>
            </a:r>
            <a:endParaRPr lang="tr-TR" sz="5400" b="1" cap="none" spc="0"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endParaRPr>
          </a:p>
        </p:txBody>
      </p:sp>
      <p:sp>
        <p:nvSpPr>
          <p:cNvPr id="16" name="3 Dikdörtgen"/>
          <p:cNvSpPr/>
          <p:nvPr/>
        </p:nvSpPr>
        <p:spPr>
          <a:xfrm rot="3621878">
            <a:off x="3384989" y="2648975"/>
            <a:ext cx="5134805" cy="923330"/>
          </a:xfrm>
          <a:prstGeom prst="rect">
            <a:avLst/>
          </a:prstGeom>
          <a:noFill/>
        </p:spPr>
        <p:txBody>
          <a:bodyPr wrap="square" lIns="91440" tIns="45720" rIns="91440" bIns="45720">
            <a:spAutoFit/>
          </a:bodyPr>
          <a:lstStyle/>
          <a:p>
            <a:pPr algn="ctr"/>
            <a:r>
              <a:rPr lang="tr-TR" sz="5400" b="1" cap="none" spc="0"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İŞVEREN</a:t>
            </a:r>
            <a:endParaRPr lang="tr-TR" sz="5400" b="1" cap="none" spc="0"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endParaRPr>
          </a:p>
        </p:txBody>
      </p:sp>
      <p:sp>
        <p:nvSpPr>
          <p:cNvPr id="17" name="4 Dikdörtgen"/>
          <p:cNvSpPr/>
          <p:nvPr/>
        </p:nvSpPr>
        <p:spPr>
          <a:xfrm>
            <a:off x="1813459" y="5457998"/>
            <a:ext cx="5134805" cy="923330"/>
          </a:xfrm>
          <a:prstGeom prst="rect">
            <a:avLst/>
          </a:prstGeom>
          <a:noFill/>
        </p:spPr>
        <p:txBody>
          <a:bodyPr wrap="square" lIns="91440" tIns="45720" rIns="91440" bIns="45720">
            <a:spAutoFit/>
          </a:bodyPr>
          <a:lstStyle/>
          <a:p>
            <a:pPr algn="ctr"/>
            <a:r>
              <a:rPr lang="tr-TR" sz="5400" b="1" cap="none" spc="0" dirty="0" smtClean="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rPr>
              <a:t>DEVLET</a:t>
            </a:r>
            <a:endParaRPr lang="tr-TR" sz="5400" b="1" cap="none" spc="0" dirty="0">
              <a:ln w="12700">
                <a:solidFill>
                  <a:schemeClr val="tx2">
                    <a:satMod val="155000"/>
                  </a:schemeClr>
                </a:solidFill>
                <a:prstDash val="solid"/>
              </a:ln>
              <a:solidFill>
                <a:srgbClr val="C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64702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12</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176920" y="1350077"/>
            <a:ext cx="1002582"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ÇALIŞAN</a:t>
            </a:r>
            <a:endParaRPr lang="tr-TR" dirty="0"/>
          </a:p>
        </p:txBody>
      </p:sp>
      <p:sp>
        <p:nvSpPr>
          <p:cNvPr id="3" name="Dikdörtgen 2"/>
          <p:cNvSpPr/>
          <p:nvPr/>
        </p:nvSpPr>
        <p:spPr>
          <a:xfrm>
            <a:off x="1331640" y="1321386"/>
            <a:ext cx="4572000" cy="923330"/>
          </a:xfrm>
          <a:prstGeom prst="rect">
            <a:avLst/>
          </a:prstGeom>
        </p:spPr>
        <p:txBody>
          <a:bodyPr>
            <a:spAutoFit/>
          </a:bodyPr>
          <a:lstStyle/>
          <a:p>
            <a:pPr>
              <a:spcBef>
                <a:spcPct val="50000"/>
              </a:spcBef>
            </a:pPr>
            <a:r>
              <a:rPr lang="tr-TR" b="1" i="1" dirty="0">
                <a:solidFill>
                  <a:srgbClr val="350BCF"/>
                </a:solidFill>
              </a:rPr>
              <a:t>İŞ SAĞLIĞI VE GÜVENLİĞİ KURAL VE TALİMATLARINA UYGUN ÇALIŞMAK, DÜZENİNİ KORUMAK</a:t>
            </a:r>
            <a:endParaRPr lang="tr-TR" b="1" dirty="0">
              <a:solidFill>
                <a:srgbClr val="350BCF"/>
              </a:solidFill>
              <a:latin typeface="Arial Unicode MS" pitchFamily="34" charset="-128"/>
            </a:endParaRPr>
          </a:p>
        </p:txBody>
      </p:sp>
      <p:sp>
        <p:nvSpPr>
          <p:cNvPr id="6" name="Dikdörtgen 5"/>
          <p:cNvSpPr/>
          <p:nvPr/>
        </p:nvSpPr>
        <p:spPr>
          <a:xfrm>
            <a:off x="176920" y="2877053"/>
            <a:ext cx="995016"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İŞVEREN</a:t>
            </a:r>
            <a:endParaRPr lang="tr-TR" dirty="0"/>
          </a:p>
        </p:txBody>
      </p:sp>
      <p:sp>
        <p:nvSpPr>
          <p:cNvPr id="9" name="Dikdörtgen 8"/>
          <p:cNvSpPr/>
          <p:nvPr/>
        </p:nvSpPr>
        <p:spPr>
          <a:xfrm>
            <a:off x="1331640" y="3115700"/>
            <a:ext cx="3579250" cy="369332"/>
          </a:xfrm>
          <a:prstGeom prst="rect">
            <a:avLst/>
          </a:prstGeom>
        </p:spPr>
        <p:txBody>
          <a:bodyPr wrap="none">
            <a:spAutoFit/>
          </a:bodyPr>
          <a:lstStyle/>
          <a:p>
            <a:pPr>
              <a:spcBef>
                <a:spcPct val="50000"/>
              </a:spcBef>
            </a:pPr>
            <a:r>
              <a:rPr lang="tr-TR" b="1" i="1" dirty="0">
                <a:solidFill>
                  <a:srgbClr val="350BCF"/>
                </a:solidFill>
              </a:rPr>
              <a:t>MEVZUATA UYGUN İŞYERİ KURMAK</a:t>
            </a:r>
            <a:endParaRPr lang="tr-TR" b="1" dirty="0">
              <a:solidFill>
                <a:srgbClr val="350BCF"/>
              </a:solidFill>
              <a:latin typeface="Arial Unicode MS" pitchFamily="34" charset="-128"/>
            </a:endParaRPr>
          </a:p>
        </p:txBody>
      </p:sp>
      <p:sp>
        <p:nvSpPr>
          <p:cNvPr id="12" name="Dikdörtgen 11"/>
          <p:cNvSpPr/>
          <p:nvPr/>
        </p:nvSpPr>
        <p:spPr>
          <a:xfrm>
            <a:off x="1331640" y="2860665"/>
            <a:ext cx="3687228" cy="369332"/>
          </a:xfrm>
          <a:prstGeom prst="rect">
            <a:avLst/>
          </a:prstGeom>
        </p:spPr>
        <p:txBody>
          <a:bodyPr wrap="none">
            <a:spAutoFit/>
          </a:bodyPr>
          <a:lstStyle/>
          <a:p>
            <a:pPr>
              <a:spcBef>
                <a:spcPct val="50000"/>
              </a:spcBef>
            </a:pPr>
            <a:r>
              <a:rPr lang="tr-TR" b="1" i="1" dirty="0">
                <a:solidFill>
                  <a:srgbClr val="350BCF"/>
                </a:solidFill>
              </a:rPr>
              <a:t>EMNİYETSİZ DURUMLARI GİDERMEK</a:t>
            </a:r>
            <a:endParaRPr lang="tr-TR" b="1" i="1" dirty="0">
              <a:solidFill>
                <a:srgbClr val="350BCF"/>
              </a:solidFill>
            </a:endParaRPr>
          </a:p>
        </p:txBody>
      </p:sp>
      <p:sp>
        <p:nvSpPr>
          <p:cNvPr id="14" name="Dikdörtgen 13"/>
          <p:cNvSpPr/>
          <p:nvPr/>
        </p:nvSpPr>
        <p:spPr>
          <a:xfrm>
            <a:off x="1331640" y="3501704"/>
            <a:ext cx="4572000" cy="1200329"/>
          </a:xfrm>
          <a:prstGeom prst="rect">
            <a:avLst/>
          </a:prstGeom>
        </p:spPr>
        <p:txBody>
          <a:bodyPr>
            <a:spAutoFit/>
          </a:bodyPr>
          <a:lstStyle/>
          <a:p>
            <a:pPr>
              <a:spcBef>
                <a:spcPct val="50000"/>
              </a:spcBef>
            </a:pPr>
            <a:r>
              <a:rPr lang="tr-TR" b="1" i="1" dirty="0">
                <a:solidFill>
                  <a:srgbClr val="FF0000"/>
                </a:solidFill>
              </a:rPr>
              <a:t>GÜVENLİK KONULARINDA ÇALIŞMALAR YAPILMASINI SAĞLAMAK, ÇALIŞANLARINI EĞİTMEK ve İŞ İÇİN GEREKLİ DONANIMI SAĞLAMAK</a:t>
            </a:r>
            <a:endParaRPr lang="tr-TR" b="1" dirty="0">
              <a:solidFill>
                <a:srgbClr val="FF0000"/>
              </a:solidFill>
              <a:latin typeface="Arial Unicode MS" pitchFamily="34" charset="-128"/>
            </a:endParaRPr>
          </a:p>
        </p:txBody>
      </p:sp>
      <p:sp>
        <p:nvSpPr>
          <p:cNvPr id="15" name="Dikdörtgen 14"/>
          <p:cNvSpPr/>
          <p:nvPr/>
        </p:nvSpPr>
        <p:spPr>
          <a:xfrm>
            <a:off x="150907" y="4942422"/>
            <a:ext cx="955711" cy="369332"/>
          </a:xfrm>
          <a:prstGeom prst="rect">
            <a:avLst/>
          </a:prstGeom>
        </p:spPr>
        <p:txBody>
          <a:bodyPr wrap="none">
            <a:spAutoFit/>
          </a:bodyPr>
          <a:lstStyle/>
          <a:p>
            <a:r>
              <a:rPr lang="tr-TR" b="1" dirty="0">
                <a:solidFill>
                  <a:schemeClr val="folHlink"/>
                </a:solidFill>
                <a:effectLst>
                  <a:outerShdw blurRad="38100" dist="38100" dir="2700000" algn="tl">
                    <a:srgbClr val="000000"/>
                  </a:outerShdw>
                </a:effectLst>
              </a:rPr>
              <a:t> </a:t>
            </a:r>
            <a:r>
              <a:rPr lang="tr-TR" b="1" dirty="0">
                <a:solidFill>
                  <a:srgbClr val="7030A0"/>
                </a:solidFill>
                <a:effectLst>
                  <a:outerShdw blurRad="38100" dist="38100" dir="2700000" algn="tl">
                    <a:srgbClr val="000000"/>
                  </a:outerShdw>
                </a:effectLst>
              </a:rPr>
              <a:t>DEVLET</a:t>
            </a:r>
            <a:endParaRPr lang="tr-TR" dirty="0"/>
          </a:p>
        </p:txBody>
      </p:sp>
      <p:sp>
        <p:nvSpPr>
          <p:cNvPr id="16" name="Dikdörtgen 15"/>
          <p:cNvSpPr/>
          <p:nvPr/>
        </p:nvSpPr>
        <p:spPr>
          <a:xfrm>
            <a:off x="1407438" y="4942453"/>
            <a:ext cx="2222916" cy="369332"/>
          </a:xfrm>
          <a:prstGeom prst="rect">
            <a:avLst/>
          </a:prstGeom>
        </p:spPr>
        <p:txBody>
          <a:bodyPr wrap="none">
            <a:spAutoFit/>
          </a:bodyPr>
          <a:lstStyle/>
          <a:p>
            <a:pPr>
              <a:spcBef>
                <a:spcPct val="50000"/>
              </a:spcBef>
            </a:pPr>
            <a:r>
              <a:rPr lang="tr-TR" b="1" i="1" dirty="0">
                <a:solidFill>
                  <a:srgbClr val="350BCF"/>
                </a:solidFill>
              </a:rPr>
              <a:t>MEVZUAT ÇIKARMAK</a:t>
            </a:r>
            <a:endParaRPr lang="tr-TR" b="1" dirty="0">
              <a:solidFill>
                <a:srgbClr val="350BCF"/>
              </a:solidFill>
              <a:latin typeface="Arial Unicode MS" pitchFamily="34" charset="-128"/>
            </a:endParaRPr>
          </a:p>
        </p:txBody>
      </p:sp>
      <p:sp>
        <p:nvSpPr>
          <p:cNvPr id="17" name="Dikdörtgen 16"/>
          <p:cNvSpPr/>
          <p:nvPr/>
        </p:nvSpPr>
        <p:spPr>
          <a:xfrm>
            <a:off x="1407438" y="5312690"/>
            <a:ext cx="4572000" cy="646331"/>
          </a:xfrm>
          <a:prstGeom prst="rect">
            <a:avLst/>
          </a:prstGeom>
        </p:spPr>
        <p:txBody>
          <a:bodyPr>
            <a:spAutoFit/>
          </a:bodyPr>
          <a:lstStyle/>
          <a:p>
            <a:pPr>
              <a:spcBef>
                <a:spcPct val="50000"/>
              </a:spcBef>
            </a:pPr>
            <a:r>
              <a:rPr lang="tr-TR" b="1" i="1" dirty="0">
                <a:solidFill>
                  <a:srgbClr val="350BCF"/>
                </a:solidFill>
              </a:rPr>
              <a:t>TEKNİK ÇALIŞMALARIN ALT YAPISINI  OLUŞTURMAK</a:t>
            </a:r>
            <a:endParaRPr lang="tr-TR" b="1" i="1" dirty="0">
              <a:solidFill>
                <a:srgbClr val="350BCF"/>
              </a:solidFill>
            </a:endParaRPr>
          </a:p>
        </p:txBody>
      </p:sp>
      <p:sp>
        <p:nvSpPr>
          <p:cNvPr id="18" name="Dikdörtgen 17"/>
          <p:cNvSpPr/>
          <p:nvPr/>
        </p:nvSpPr>
        <p:spPr>
          <a:xfrm>
            <a:off x="1437124" y="6012181"/>
            <a:ext cx="1471878" cy="369332"/>
          </a:xfrm>
          <a:prstGeom prst="rect">
            <a:avLst/>
          </a:prstGeom>
        </p:spPr>
        <p:txBody>
          <a:bodyPr wrap="none">
            <a:spAutoFit/>
          </a:bodyPr>
          <a:lstStyle/>
          <a:p>
            <a:pPr>
              <a:spcBef>
                <a:spcPct val="50000"/>
              </a:spcBef>
            </a:pPr>
            <a:r>
              <a:rPr lang="tr-TR" b="1" i="1" dirty="0">
                <a:solidFill>
                  <a:srgbClr val="350BCF"/>
                </a:solidFill>
              </a:rPr>
              <a:t>DENETLEMEK</a:t>
            </a:r>
            <a:endParaRPr lang="tr-TR" b="1" i="1" dirty="0">
              <a:solidFill>
                <a:srgbClr val="350BCF"/>
              </a:solidFill>
            </a:endParaRPr>
          </a:p>
        </p:txBody>
      </p:sp>
      <p:pic>
        <p:nvPicPr>
          <p:cNvPr id="20" name="Picture 2" descr="O:\İGS Temel Eğitimi\Sunu resimler\bayrak_kabarik.gif"/>
          <p:cNvPicPr>
            <a:picLocks noChangeAspect="1" noChangeArrowheads="1"/>
          </p:cNvPicPr>
          <p:nvPr/>
        </p:nvPicPr>
        <p:blipFill>
          <a:blip r:embed="rId3" cstate="print"/>
          <a:srcRect/>
          <a:stretch>
            <a:fillRect/>
          </a:stretch>
        </p:blipFill>
        <p:spPr bwMode="auto">
          <a:xfrm>
            <a:off x="6475027" y="4766556"/>
            <a:ext cx="2166671" cy="1625003"/>
          </a:xfrm>
          <a:prstGeom prst="rect">
            <a:avLst/>
          </a:prstGeom>
          <a:noFill/>
        </p:spPr>
      </p:pic>
      <p:pic>
        <p:nvPicPr>
          <p:cNvPr id="22" name="Picture 2" descr="O:\İGS Temel Eğitimi\Sunu resimler\13783013-man-and-woman-repairing-ventilation-system.jpg"/>
          <p:cNvPicPr>
            <a:picLocks noChangeAspect="1" noChangeArrowheads="1"/>
          </p:cNvPicPr>
          <p:nvPr/>
        </p:nvPicPr>
        <p:blipFill>
          <a:blip r:embed="rId4" cstate="print"/>
          <a:srcRect/>
          <a:stretch>
            <a:fillRect/>
          </a:stretch>
        </p:blipFill>
        <p:spPr bwMode="auto">
          <a:xfrm>
            <a:off x="6911104" y="1294389"/>
            <a:ext cx="1473383" cy="2207315"/>
          </a:xfrm>
          <a:prstGeom prst="rect">
            <a:avLst/>
          </a:prstGeom>
          <a:noFill/>
        </p:spPr>
      </p:pic>
      <p:pic>
        <p:nvPicPr>
          <p:cNvPr id="21" name="Picture 2" descr="O:\İGS Temel Eğitimi\Sunu resimler\14553605-senior-male-business-executive-guiding-his-coworkers-at-a-meeting-in-office.jpg"/>
          <p:cNvPicPr>
            <a:picLocks noChangeAspect="1" noChangeArrowheads="1"/>
          </p:cNvPicPr>
          <p:nvPr/>
        </p:nvPicPr>
        <p:blipFill>
          <a:blip r:embed="rId5" cstate="print"/>
          <a:srcRect/>
          <a:stretch>
            <a:fillRect/>
          </a:stretch>
        </p:blipFill>
        <p:spPr bwMode="auto">
          <a:xfrm>
            <a:off x="6303473" y="2860168"/>
            <a:ext cx="2509777" cy="1675277"/>
          </a:xfrm>
          <a:prstGeom prst="rect">
            <a:avLst/>
          </a:prstGeom>
          <a:noFill/>
        </p:spPr>
      </p:pic>
    </p:spTree>
    <p:extLst>
      <p:ext uri="{BB962C8B-B14F-4D97-AF65-F5344CB8AC3E}">
        <p14:creationId xmlns:p14="http://schemas.microsoft.com/office/powerpoint/2010/main" val="332214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13</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0" y="1267122"/>
            <a:ext cx="1125436"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MEVZUAT</a:t>
            </a:r>
            <a:endParaRPr lang="tr-TR" dirty="0"/>
          </a:p>
        </p:txBody>
      </p:sp>
      <p:sp>
        <p:nvSpPr>
          <p:cNvPr id="3" name="Dikdörtgen 2"/>
          <p:cNvSpPr/>
          <p:nvPr/>
        </p:nvSpPr>
        <p:spPr>
          <a:xfrm>
            <a:off x="842347" y="1267122"/>
            <a:ext cx="5894432" cy="369332"/>
          </a:xfrm>
          <a:prstGeom prst="rect">
            <a:avLst/>
          </a:prstGeom>
        </p:spPr>
        <p:txBody>
          <a:bodyPr wrap="square">
            <a:spAutoFit/>
          </a:bodyPr>
          <a:lstStyle/>
          <a:p>
            <a:pPr algn="ctr">
              <a:spcBef>
                <a:spcPct val="50000"/>
              </a:spcBef>
            </a:pPr>
            <a:r>
              <a:rPr lang="tr-TR" b="1" i="1" dirty="0">
                <a:solidFill>
                  <a:srgbClr val="FF0000"/>
                </a:solidFill>
              </a:rPr>
              <a:t>MADDE </a:t>
            </a:r>
            <a:r>
              <a:rPr lang="tr-TR" b="1" i="1" dirty="0">
                <a:solidFill>
                  <a:srgbClr val="FF0000"/>
                </a:solidFill>
                <a:latin typeface="Albertus Medium" pitchFamily="34" charset="0"/>
              </a:rPr>
              <a:t>49</a:t>
            </a:r>
            <a:r>
              <a:rPr lang="tr-TR" b="1" i="1" dirty="0">
                <a:solidFill>
                  <a:srgbClr val="FF0000"/>
                </a:solidFill>
              </a:rPr>
              <a:t>.  Çalışma herkesin hakkı ve ödevidir</a:t>
            </a:r>
            <a:endParaRPr lang="tr-TR" dirty="0">
              <a:solidFill>
                <a:schemeClr val="accent2"/>
              </a:solidFill>
              <a:latin typeface="Arial Unicode MS" pitchFamily="34" charset="-128"/>
            </a:endParaRPr>
          </a:p>
        </p:txBody>
      </p:sp>
      <p:sp>
        <p:nvSpPr>
          <p:cNvPr id="12" name="5 Dikdörtgen"/>
          <p:cNvSpPr/>
          <p:nvPr/>
        </p:nvSpPr>
        <p:spPr>
          <a:xfrm>
            <a:off x="0" y="1833361"/>
            <a:ext cx="2864887" cy="369332"/>
          </a:xfrm>
          <a:prstGeom prst="rect">
            <a:avLst/>
          </a:prstGeom>
        </p:spPr>
        <p:txBody>
          <a:bodyPr wrap="none">
            <a:spAutoFit/>
          </a:bodyPr>
          <a:lstStyle/>
          <a:p>
            <a:pPr algn="ctr">
              <a:spcBef>
                <a:spcPct val="50000"/>
              </a:spcBef>
            </a:pPr>
            <a:r>
              <a:rPr lang="tr-TR" b="1" dirty="0">
                <a:solidFill>
                  <a:srgbClr val="350BCF"/>
                </a:solidFill>
                <a:latin typeface="Arial Unicode MS" pitchFamily="34" charset="-128"/>
              </a:rPr>
              <a:t>4857 SAYILI  İŞ KANUNU</a:t>
            </a:r>
          </a:p>
        </p:txBody>
      </p:sp>
      <p:sp>
        <p:nvSpPr>
          <p:cNvPr id="6" name="Dikdörtgen 5"/>
          <p:cNvSpPr/>
          <p:nvPr/>
        </p:nvSpPr>
        <p:spPr>
          <a:xfrm>
            <a:off x="84873" y="2199834"/>
            <a:ext cx="4572000" cy="1754326"/>
          </a:xfrm>
          <a:prstGeom prst="rect">
            <a:avLst/>
          </a:prstGeom>
        </p:spPr>
        <p:txBody>
          <a:bodyPr>
            <a:spAutoFit/>
          </a:bodyPr>
          <a:lstStyle/>
          <a:p>
            <a:r>
              <a:rPr lang="tr-TR" b="1" i="1" dirty="0">
                <a:solidFill>
                  <a:srgbClr val="FF0000"/>
                </a:solidFill>
              </a:rPr>
              <a:t>MADDE </a:t>
            </a:r>
            <a:r>
              <a:rPr lang="tr-TR" b="1" i="1" dirty="0">
                <a:solidFill>
                  <a:srgbClr val="FF0000"/>
                </a:solidFill>
                <a:latin typeface="Albertus Medium" pitchFamily="34" charset="0"/>
              </a:rPr>
              <a:t>77. </a:t>
            </a:r>
            <a:r>
              <a:rPr lang="tr-TR" b="1" i="1" u="sng" dirty="0">
                <a:solidFill>
                  <a:srgbClr val="FF0000"/>
                </a:solidFill>
              </a:rPr>
              <a:t>İşverenler</a:t>
            </a:r>
            <a:r>
              <a:rPr lang="tr-TR" b="1" i="1" dirty="0">
                <a:solidFill>
                  <a:srgbClr val="FF0000"/>
                </a:solidFill>
              </a:rPr>
              <a:t> işyerlerinde iş sağlığı ve güvenliğinin sağlanması için gerekli her türlü önlemi almak, araç ve gereçleri noksansız bulundurmak, </a:t>
            </a:r>
            <a:r>
              <a:rPr lang="tr-TR" b="1" i="1" u="sng" dirty="0">
                <a:solidFill>
                  <a:srgbClr val="FF0000"/>
                </a:solidFill>
              </a:rPr>
              <a:t>işçiler</a:t>
            </a:r>
            <a:r>
              <a:rPr lang="tr-TR" b="1" i="1" dirty="0">
                <a:solidFill>
                  <a:srgbClr val="FF0000"/>
                </a:solidFill>
              </a:rPr>
              <a:t> de iş sağlığı ve güvenliği konusunda alınan her türlü önleme uymakla yükümlüdürler.</a:t>
            </a:r>
            <a:endParaRPr lang="tr-TR" b="1" i="1" dirty="0">
              <a:solidFill>
                <a:srgbClr val="FF0000"/>
              </a:solidFill>
            </a:endParaRPr>
          </a:p>
        </p:txBody>
      </p:sp>
      <p:sp>
        <p:nvSpPr>
          <p:cNvPr id="9" name="Dikdörtgen 8"/>
          <p:cNvSpPr/>
          <p:nvPr/>
        </p:nvSpPr>
        <p:spPr>
          <a:xfrm>
            <a:off x="4572000" y="2104305"/>
            <a:ext cx="4572000" cy="2031325"/>
          </a:xfrm>
          <a:prstGeom prst="rect">
            <a:avLst/>
          </a:prstGeom>
        </p:spPr>
        <p:txBody>
          <a:bodyPr>
            <a:spAutoFit/>
          </a:bodyPr>
          <a:lstStyle/>
          <a:p>
            <a:r>
              <a:rPr lang="tr-TR" b="1" i="1" dirty="0">
                <a:solidFill>
                  <a:srgbClr val="FF0000"/>
                </a:solidFill>
              </a:rPr>
              <a:t>Madde </a:t>
            </a:r>
            <a:r>
              <a:rPr lang="tr-TR" b="1" i="1" dirty="0">
                <a:solidFill>
                  <a:srgbClr val="FF0000"/>
                </a:solidFill>
                <a:latin typeface="Albertus Medium" pitchFamily="34" charset="0"/>
              </a:rPr>
              <a:t>77.</a:t>
            </a:r>
            <a:r>
              <a:rPr lang="tr-TR" b="1" i="1" dirty="0">
                <a:solidFill>
                  <a:srgbClr val="FF0000"/>
                </a:solidFill>
              </a:rPr>
              <a:t> </a:t>
            </a:r>
            <a:r>
              <a:rPr lang="tr-TR" b="1" i="1" u="sng" dirty="0">
                <a:solidFill>
                  <a:srgbClr val="FF0000"/>
                </a:solidFill>
              </a:rPr>
              <a:t>İşverenler</a:t>
            </a:r>
            <a:r>
              <a:rPr lang="tr-TR" b="1" i="1" dirty="0">
                <a:solidFill>
                  <a:srgbClr val="FF0000"/>
                </a:solidFill>
              </a:rPr>
              <a:t> işyerinde alınan iş sağlığı ve güvenliği önlemlerine uyulup uyulmadığını </a:t>
            </a:r>
            <a:r>
              <a:rPr lang="tr-TR" b="1" i="1" u="sng" dirty="0">
                <a:solidFill>
                  <a:srgbClr val="FF0000"/>
                </a:solidFill>
              </a:rPr>
              <a:t>denetlemek</a:t>
            </a:r>
            <a:r>
              <a:rPr lang="tr-TR" b="1" i="1" dirty="0">
                <a:solidFill>
                  <a:srgbClr val="FF0000"/>
                </a:solidFill>
              </a:rPr>
              <a:t>, işçileri karşı karşıya bulundukları mesleki riskler, alınması gerekli tedbirler, yasal hak ve sorumlulukları konusunda </a:t>
            </a:r>
            <a:r>
              <a:rPr lang="tr-TR" b="1" i="1" u="sng" dirty="0">
                <a:solidFill>
                  <a:srgbClr val="FF0000"/>
                </a:solidFill>
              </a:rPr>
              <a:t>bilgilendirmek</a:t>
            </a:r>
            <a:r>
              <a:rPr lang="tr-TR" b="1" i="1" dirty="0">
                <a:solidFill>
                  <a:srgbClr val="FF0000"/>
                </a:solidFill>
              </a:rPr>
              <a:t> ve </a:t>
            </a:r>
            <a:r>
              <a:rPr lang="tr-TR" b="1" i="1" u="sng" dirty="0">
                <a:solidFill>
                  <a:srgbClr val="FF0000"/>
                </a:solidFill>
              </a:rPr>
              <a:t>gerekli iş sağlığı ve güvenliği eğitimini vermek zorundadırlar.</a:t>
            </a:r>
            <a:endParaRPr lang="tr-TR" b="1" i="1" u="sng" dirty="0">
              <a:solidFill>
                <a:srgbClr val="FF0000"/>
              </a:solidFill>
            </a:endParaRPr>
          </a:p>
        </p:txBody>
      </p:sp>
      <p:sp>
        <p:nvSpPr>
          <p:cNvPr id="14" name="Dikdörtgen 13"/>
          <p:cNvSpPr/>
          <p:nvPr/>
        </p:nvSpPr>
        <p:spPr>
          <a:xfrm>
            <a:off x="169747" y="4049689"/>
            <a:ext cx="4572000" cy="1477328"/>
          </a:xfrm>
          <a:prstGeom prst="rect">
            <a:avLst/>
          </a:prstGeom>
        </p:spPr>
        <p:txBody>
          <a:bodyPr>
            <a:spAutoFit/>
          </a:bodyPr>
          <a:lstStyle/>
          <a:p>
            <a:r>
              <a:rPr lang="tr-TR" b="1" i="1" dirty="0">
                <a:solidFill>
                  <a:srgbClr val="FF0000"/>
                </a:solidFill>
              </a:rPr>
              <a:t>Madde </a:t>
            </a:r>
            <a:r>
              <a:rPr lang="tr-TR" b="1" i="1" dirty="0">
                <a:solidFill>
                  <a:srgbClr val="FF0000"/>
                </a:solidFill>
                <a:latin typeface="Albertus Medium" pitchFamily="34" charset="0"/>
              </a:rPr>
              <a:t>77.</a:t>
            </a:r>
            <a:r>
              <a:rPr lang="tr-TR" b="1" i="1" dirty="0">
                <a:solidFill>
                  <a:srgbClr val="FF0000"/>
                </a:solidFill>
              </a:rPr>
              <a:t> </a:t>
            </a:r>
            <a:r>
              <a:rPr lang="tr-TR" b="1" i="1" u="sng" dirty="0">
                <a:solidFill>
                  <a:srgbClr val="FF0000"/>
                </a:solidFill>
              </a:rPr>
              <a:t>İşverenler</a:t>
            </a:r>
            <a:r>
              <a:rPr lang="tr-TR" b="1" i="1" dirty="0">
                <a:solidFill>
                  <a:srgbClr val="FF0000"/>
                </a:solidFill>
              </a:rPr>
              <a:t> işyerlerinde meydana gelen iş kazasını ve tespit edilecek meslek hastalığını en geç iki iş günü içinde yazı ile ilgili bölge müdürlüğüne bildirmek zorundadırlar.</a:t>
            </a:r>
            <a:endParaRPr lang="tr-TR" b="1" i="1" dirty="0">
              <a:solidFill>
                <a:srgbClr val="FF0000"/>
              </a:solidFill>
            </a:endParaRPr>
          </a:p>
        </p:txBody>
      </p:sp>
    </p:spTree>
    <p:extLst>
      <p:ext uri="{BB962C8B-B14F-4D97-AF65-F5344CB8AC3E}">
        <p14:creationId xmlns:p14="http://schemas.microsoft.com/office/powerpoint/2010/main" val="3875201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14</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0" y="1267122"/>
            <a:ext cx="1125436"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MEVZUAT</a:t>
            </a:r>
            <a:endParaRPr lang="tr-TR" dirty="0"/>
          </a:p>
        </p:txBody>
      </p:sp>
      <p:sp>
        <p:nvSpPr>
          <p:cNvPr id="3" name="Dikdörtgen 2"/>
          <p:cNvSpPr/>
          <p:nvPr/>
        </p:nvSpPr>
        <p:spPr>
          <a:xfrm>
            <a:off x="842347" y="1267122"/>
            <a:ext cx="5894432" cy="369332"/>
          </a:xfrm>
          <a:prstGeom prst="rect">
            <a:avLst/>
          </a:prstGeom>
        </p:spPr>
        <p:txBody>
          <a:bodyPr wrap="square">
            <a:spAutoFit/>
          </a:bodyPr>
          <a:lstStyle/>
          <a:p>
            <a:pPr algn="ctr">
              <a:spcBef>
                <a:spcPct val="50000"/>
              </a:spcBef>
            </a:pPr>
            <a:r>
              <a:rPr lang="tr-TR" b="1" i="1" dirty="0">
                <a:solidFill>
                  <a:srgbClr val="FF0000"/>
                </a:solidFill>
              </a:rPr>
              <a:t>6331 SAYILI  İŞ SAĞLIĞI VE GÜVENLİĞİKANUNU</a:t>
            </a:r>
          </a:p>
        </p:txBody>
      </p:sp>
      <p:sp>
        <p:nvSpPr>
          <p:cNvPr id="6" name="Dikdörtgen 5"/>
          <p:cNvSpPr/>
          <p:nvPr/>
        </p:nvSpPr>
        <p:spPr>
          <a:xfrm>
            <a:off x="84873" y="2199834"/>
            <a:ext cx="4572000" cy="1754326"/>
          </a:xfrm>
          <a:prstGeom prst="rect">
            <a:avLst/>
          </a:prstGeom>
        </p:spPr>
        <p:txBody>
          <a:bodyPr>
            <a:spAutoFit/>
          </a:bodyPr>
          <a:lstStyle/>
          <a:p>
            <a:r>
              <a:rPr lang="tr-TR" b="1" i="1" dirty="0">
                <a:solidFill>
                  <a:srgbClr val="FF0000"/>
                </a:solidFill>
              </a:rPr>
              <a:t>Madde 1. Bu Kanunun amacı; işyerlerinde iş sağlığı ve güvenliğinin sağlanması ve mevcut sağlık ve güvenlik şartlarının iyileştirilmesi için işveren ve çalışanların görev, yetki, sorumluluk, hak ve yükümlülüklerini düzenlemektir.</a:t>
            </a:r>
          </a:p>
        </p:txBody>
      </p:sp>
      <p:sp>
        <p:nvSpPr>
          <p:cNvPr id="9" name="Dikdörtgen 8"/>
          <p:cNvSpPr/>
          <p:nvPr/>
        </p:nvSpPr>
        <p:spPr>
          <a:xfrm>
            <a:off x="4572000" y="2104305"/>
            <a:ext cx="4572000" cy="3693319"/>
          </a:xfrm>
          <a:prstGeom prst="rect">
            <a:avLst/>
          </a:prstGeom>
        </p:spPr>
        <p:txBody>
          <a:bodyPr>
            <a:spAutoFit/>
          </a:bodyPr>
          <a:lstStyle/>
          <a:p>
            <a:r>
              <a:rPr lang="tr-TR" b="1" i="1" dirty="0">
                <a:solidFill>
                  <a:srgbClr val="FF0000"/>
                </a:solidFill>
              </a:rPr>
              <a:t>Madde 4. İşveren, çalışanların işle ilgili sağlık ve güvenliğini sağlamakla yükümlüdür.</a:t>
            </a:r>
          </a:p>
          <a:p>
            <a:endParaRPr lang="tr-TR" b="1" i="1" dirty="0">
              <a:solidFill>
                <a:srgbClr val="FF0000"/>
              </a:solidFill>
            </a:endParaRPr>
          </a:p>
          <a:p>
            <a:r>
              <a:rPr lang="tr-TR" b="1" i="1" dirty="0">
                <a:solidFill>
                  <a:srgbClr val="FF0000"/>
                </a:solidFill>
              </a:rPr>
              <a:t>İşyeri dışındaki uzman kişi ve kuruluşlardan hizmet alınması, işverenin sorumluluklarını ortadan kaldırmaz</a:t>
            </a:r>
          </a:p>
          <a:p>
            <a:endParaRPr lang="tr-TR" b="1" i="1" dirty="0">
              <a:solidFill>
                <a:srgbClr val="FF0000"/>
              </a:solidFill>
            </a:endParaRPr>
          </a:p>
          <a:p>
            <a:r>
              <a:rPr lang="tr-TR" b="1" i="1" dirty="0">
                <a:solidFill>
                  <a:srgbClr val="FF0000"/>
                </a:solidFill>
              </a:rPr>
              <a:t>Çalışanların iş sağlığı ve güvenliği alanındaki yükümlülükleri,</a:t>
            </a:r>
          </a:p>
          <a:p>
            <a:r>
              <a:rPr lang="tr-TR" b="1" i="1" dirty="0">
                <a:solidFill>
                  <a:srgbClr val="FF0000"/>
                </a:solidFill>
              </a:rPr>
              <a:t>işverenin sorumluluklarını etkilemez.</a:t>
            </a:r>
          </a:p>
          <a:p>
            <a:endParaRPr lang="tr-TR" b="1" i="1" dirty="0">
              <a:solidFill>
                <a:srgbClr val="FF0000"/>
              </a:solidFill>
            </a:endParaRPr>
          </a:p>
          <a:p>
            <a:r>
              <a:rPr lang="tr-TR" b="1" i="1" dirty="0">
                <a:solidFill>
                  <a:srgbClr val="FF0000"/>
                </a:solidFill>
              </a:rPr>
              <a:t>İşveren, iş sağlığı ve güvenliği tedbirlerinin maliyetini çalışanlara yansıtamaz.</a:t>
            </a:r>
          </a:p>
        </p:txBody>
      </p:sp>
      <p:sp>
        <p:nvSpPr>
          <p:cNvPr id="14" name="Dikdörtgen 13"/>
          <p:cNvSpPr/>
          <p:nvPr/>
        </p:nvSpPr>
        <p:spPr>
          <a:xfrm>
            <a:off x="169747" y="4049689"/>
            <a:ext cx="4572000" cy="1754326"/>
          </a:xfrm>
          <a:prstGeom prst="rect">
            <a:avLst/>
          </a:prstGeom>
        </p:spPr>
        <p:txBody>
          <a:bodyPr>
            <a:spAutoFit/>
          </a:bodyPr>
          <a:lstStyle/>
          <a:p>
            <a:r>
              <a:rPr lang="tr-TR" b="1" i="1" dirty="0">
                <a:solidFill>
                  <a:srgbClr val="FF0000"/>
                </a:solidFill>
              </a:rPr>
              <a:t>Madde 2. Bu Kanun; kamu ve özel sektöre ait bütün işlere ve işyerlerine, bu işyerlerinin işverenleri ile işveren vekillerine, çırak ve stajyerler de dâhil olmak üzere tüm çalışanlarına faaliyet konularına bakılmaksızın uygulanır.</a:t>
            </a:r>
          </a:p>
        </p:txBody>
      </p:sp>
    </p:spTree>
    <p:extLst>
      <p:ext uri="{BB962C8B-B14F-4D97-AF65-F5344CB8AC3E}">
        <p14:creationId xmlns:p14="http://schemas.microsoft.com/office/powerpoint/2010/main" val="424073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15</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0" y="1267122"/>
            <a:ext cx="1125436"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MEVZUAT</a:t>
            </a:r>
            <a:endParaRPr lang="tr-TR" dirty="0"/>
          </a:p>
        </p:txBody>
      </p:sp>
      <p:sp>
        <p:nvSpPr>
          <p:cNvPr id="3" name="Dikdörtgen 2"/>
          <p:cNvSpPr/>
          <p:nvPr/>
        </p:nvSpPr>
        <p:spPr>
          <a:xfrm>
            <a:off x="842347" y="1267122"/>
            <a:ext cx="5894432" cy="369332"/>
          </a:xfrm>
          <a:prstGeom prst="rect">
            <a:avLst/>
          </a:prstGeom>
        </p:spPr>
        <p:txBody>
          <a:bodyPr wrap="square">
            <a:spAutoFit/>
          </a:bodyPr>
          <a:lstStyle/>
          <a:p>
            <a:pPr algn="ctr">
              <a:spcBef>
                <a:spcPct val="50000"/>
              </a:spcBef>
            </a:pPr>
            <a:r>
              <a:rPr lang="tr-TR" b="1" i="1" dirty="0">
                <a:solidFill>
                  <a:srgbClr val="FF0000"/>
                </a:solidFill>
              </a:rPr>
              <a:t>6331 SAYILI  İŞ SAĞLIĞI VE GÜVENLİĞİKANUNU</a:t>
            </a:r>
          </a:p>
        </p:txBody>
      </p:sp>
      <p:sp>
        <p:nvSpPr>
          <p:cNvPr id="6" name="Dikdörtgen 5"/>
          <p:cNvSpPr/>
          <p:nvPr/>
        </p:nvSpPr>
        <p:spPr>
          <a:xfrm>
            <a:off x="84873" y="1636454"/>
            <a:ext cx="9059127" cy="923330"/>
          </a:xfrm>
          <a:prstGeom prst="rect">
            <a:avLst/>
          </a:prstGeom>
        </p:spPr>
        <p:txBody>
          <a:bodyPr wrap="square">
            <a:spAutoFit/>
          </a:bodyPr>
          <a:lstStyle/>
          <a:p>
            <a:r>
              <a:rPr lang="tr-TR" b="1" i="1" dirty="0">
                <a:solidFill>
                  <a:srgbClr val="FF0000"/>
                </a:solidFill>
              </a:rPr>
              <a:t>Madde 19. Çalışanlar, iş sağlığı ve güvenliği ile ilgili aldıkları eğitim ve işverenin bu konudaki talimatları doğrultusunda, kendilerinin ve hareketlerinden veya yaptıkları işten  etkilenen diğer çalışanların sağlık ve güvenliklerini tehlikeye düşürmemekle yükümlüdür.</a:t>
            </a:r>
          </a:p>
        </p:txBody>
      </p:sp>
      <p:sp>
        <p:nvSpPr>
          <p:cNvPr id="14" name="Dikdörtgen 13"/>
          <p:cNvSpPr/>
          <p:nvPr/>
        </p:nvSpPr>
        <p:spPr>
          <a:xfrm>
            <a:off x="65215" y="2374571"/>
            <a:ext cx="8890861" cy="4524315"/>
          </a:xfrm>
          <a:prstGeom prst="rect">
            <a:avLst/>
          </a:prstGeom>
        </p:spPr>
        <p:txBody>
          <a:bodyPr wrap="square">
            <a:spAutoFit/>
          </a:bodyPr>
          <a:lstStyle/>
          <a:p>
            <a:r>
              <a:rPr lang="tr-TR" b="1" i="1" dirty="0" smtClean="0">
                <a:solidFill>
                  <a:srgbClr val="FF0000"/>
                </a:solidFill>
              </a:rPr>
              <a:t/>
            </a:r>
            <a:br>
              <a:rPr lang="tr-TR" b="1" i="1" dirty="0" smtClean="0">
                <a:solidFill>
                  <a:srgbClr val="FF0000"/>
                </a:solidFill>
              </a:rPr>
            </a:br>
            <a:r>
              <a:rPr lang="tr-TR" b="1" i="1" dirty="0" smtClean="0">
                <a:solidFill>
                  <a:srgbClr val="FF0000"/>
                </a:solidFill>
              </a:rPr>
              <a:t>Madde </a:t>
            </a:r>
            <a:r>
              <a:rPr lang="tr-TR" b="1" i="1" dirty="0">
                <a:solidFill>
                  <a:srgbClr val="FF0000"/>
                </a:solidFill>
              </a:rPr>
              <a:t>19. Çalışanların, işveren tarafından verilen eğitim ve talimatlar doğrultusunda yükümlülükleri şunlardır:</a:t>
            </a:r>
          </a:p>
          <a:p>
            <a:pPr marL="342900" indent="-342900">
              <a:buAutoNum type="alphaLcParenR"/>
            </a:pPr>
            <a:r>
              <a:rPr lang="tr-TR" b="1" i="1" dirty="0" smtClean="0">
                <a:solidFill>
                  <a:srgbClr val="FF0000"/>
                </a:solidFill>
              </a:rPr>
              <a:t>İşyerindeki </a:t>
            </a:r>
            <a:r>
              <a:rPr lang="tr-TR" b="1" i="1" dirty="0">
                <a:solidFill>
                  <a:srgbClr val="FF0000"/>
                </a:solidFill>
              </a:rPr>
              <a:t>makine, cihaz, araç, gereç, tehlikeli madde, taşıma ekipmanı ve diğer üretim araçlarını kurallara uygun şekilde kullanmak, bunların güvenlik donanımlarını doğru olarak kullanmak, keyfi olarak çıkarmamak ve </a:t>
            </a:r>
            <a:r>
              <a:rPr lang="tr-TR" b="1" i="1" dirty="0" smtClean="0">
                <a:solidFill>
                  <a:srgbClr val="FF0000"/>
                </a:solidFill>
              </a:rPr>
              <a:t>değiştirmemek</a:t>
            </a:r>
          </a:p>
          <a:p>
            <a:pPr marL="342900" indent="-342900">
              <a:buAutoNum type="alphaLcParenR"/>
            </a:pPr>
            <a:r>
              <a:rPr lang="tr-TR" b="1" i="1" dirty="0" smtClean="0">
                <a:solidFill>
                  <a:srgbClr val="FF0000"/>
                </a:solidFill>
              </a:rPr>
              <a:t>Kendilerine </a:t>
            </a:r>
            <a:r>
              <a:rPr lang="tr-TR" b="1" i="1" dirty="0">
                <a:solidFill>
                  <a:srgbClr val="FF0000"/>
                </a:solidFill>
              </a:rPr>
              <a:t>sağlanan kişisel koruyucu donanımı doğru kullanmak ve korumak</a:t>
            </a:r>
            <a:r>
              <a:rPr lang="tr-TR" b="1" i="1" dirty="0" smtClean="0">
                <a:solidFill>
                  <a:srgbClr val="FF0000"/>
                </a:solidFill>
              </a:rPr>
              <a:t>.</a:t>
            </a:r>
            <a:endParaRPr lang="tr-TR" b="1" i="1" dirty="0">
              <a:solidFill>
                <a:srgbClr val="FF0000"/>
              </a:solidFill>
            </a:endParaRPr>
          </a:p>
          <a:p>
            <a:pPr marL="342900" indent="-342900">
              <a:buAutoNum type="alphaLcParenR"/>
            </a:pPr>
            <a:r>
              <a:rPr lang="tr-TR" b="1" i="1" dirty="0" smtClean="0">
                <a:solidFill>
                  <a:srgbClr val="FF0000"/>
                </a:solidFill>
              </a:rPr>
              <a:t>İşyerindeki </a:t>
            </a:r>
            <a:r>
              <a:rPr lang="tr-TR" b="1" i="1" dirty="0">
                <a:solidFill>
                  <a:srgbClr val="FF0000"/>
                </a:solidFill>
              </a:rPr>
              <a:t>makine, cihaz, araç, gereç, tesis ve binalarda sağlık ve güvenlik yönünden ciddi ve yakın bir tehlike ile karşılaştıklarında ve koruma  tedbirlerinde bir eksiklik gördüklerinde, işverene veya çalışan temsilcisine derhal haber vermek</a:t>
            </a:r>
            <a:r>
              <a:rPr lang="tr-TR" b="1" i="1" dirty="0" smtClean="0">
                <a:solidFill>
                  <a:srgbClr val="FF0000"/>
                </a:solidFill>
              </a:rPr>
              <a:t>.</a:t>
            </a:r>
          </a:p>
          <a:p>
            <a:pPr marL="342900" indent="-342900">
              <a:buAutoNum type="alphaLcParenR"/>
            </a:pPr>
            <a:r>
              <a:rPr lang="tr-TR" b="1" i="1" dirty="0" smtClean="0">
                <a:solidFill>
                  <a:srgbClr val="FF0000"/>
                </a:solidFill>
              </a:rPr>
              <a:t>Teftişe </a:t>
            </a:r>
            <a:r>
              <a:rPr lang="tr-TR" b="1" i="1" dirty="0">
                <a:solidFill>
                  <a:srgbClr val="FF0000"/>
                </a:solidFill>
              </a:rPr>
              <a:t>yetkili makam tarafından işyerinde tespit edilen noksanlık ve mevzuata aykırılıkların giderilmesi </a:t>
            </a:r>
            <a:r>
              <a:rPr lang="tr-TR" b="1" i="1" dirty="0" err="1">
                <a:solidFill>
                  <a:srgbClr val="FF0000"/>
                </a:solidFill>
              </a:rPr>
              <a:t>konusunda,işveren</a:t>
            </a:r>
            <a:r>
              <a:rPr lang="tr-TR" b="1" i="1" dirty="0">
                <a:solidFill>
                  <a:srgbClr val="FF0000"/>
                </a:solidFill>
              </a:rPr>
              <a:t> ve çalışan temsilcisi ile iş birliği yapmak</a:t>
            </a:r>
            <a:r>
              <a:rPr lang="tr-TR" b="1" i="1" dirty="0" smtClean="0">
                <a:solidFill>
                  <a:srgbClr val="FF0000"/>
                </a:solidFill>
              </a:rPr>
              <a:t>.</a:t>
            </a:r>
            <a:endParaRPr lang="tr-TR" b="1" i="1" dirty="0">
              <a:solidFill>
                <a:srgbClr val="FF0000"/>
              </a:solidFill>
            </a:endParaRPr>
          </a:p>
          <a:p>
            <a:pPr marL="342900" indent="-342900">
              <a:buAutoNum type="alphaLcParenR"/>
            </a:pPr>
            <a:r>
              <a:rPr lang="tr-TR" b="1" i="1" dirty="0" smtClean="0">
                <a:solidFill>
                  <a:srgbClr val="FF0000"/>
                </a:solidFill>
              </a:rPr>
              <a:t>Kendi </a:t>
            </a:r>
            <a:r>
              <a:rPr lang="tr-TR" b="1" i="1" dirty="0">
                <a:solidFill>
                  <a:srgbClr val="FF0000"/>
                </a:solidFill>
              </a:rPr>
              <a:t>görev alanında, iş sağlığı ve güvenliğinin sağlanması için işveren ve çalışan temsilcisi ile iş birliği yapmak.</a:t>
            </a:r>
          </a:p>
          <a:p>
            <a:pPr marL="342900" indent="-342900">
              <a:buAutoNum type="alphaLcParenR"/>
            </a:pPr>
            <a:endParaRPr lang="tr-TR" b="1" i="1" dirty="0">
              <a:solidFill>
                <a:srgbClr val="FF0000"/>
              </a:solidFill>
            </a:endParaRPr>
          </a:p>
          <a:p>
            <a:pPr marL="342900" indent="-342900">
              <a:buAutoNum type="alphaLcParenR"/>
            </a:pPr>
            <a:endParaRPr lang="tr-TR" b="1" i="1" dirty="0">
              <a:solidFill>
                <a:srgbClr val="FF0000"/>
              </a:solidFill>
            </a:endParaRPr>
          </a:p>
        </p:txBody>
      </p:sp>
    </p:spTree>
    <p:extLst>
      <p:ext uri="{BB962C8B-B14F-4D97-AF65-F5344CB8AC3E}">
        <p14:creationId xmlns:p14="http://schemas.microsoft.com/office/powerpoint/2010/main" val="4212306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16</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YÖNETMELİĞİ</a:t>
            </a:r>
          </a:p>
        </p:txBody>
      </p:sp>
      <p:sp>
        <p:nvSpPr>
          <p:cNvPr id="2" name="Dikdörtgen 1"/>
          <p:cNvSpPr/>
          <p:nvPr/>
        </p:nvSpPr>
        <p:spPr>
          <a:xfrm>
            <a:off x="0" y="1267122"/>
            <a:ext cx="1125436" cy="369332"/>
          </a:xfrm>
          <a:prstGeom prst="rect">
            <a:avLst/>
          </a:prstGeom>
        </p:spPr>
        <p:txBody>
          <a:bodyPr wrap="none">
            <a:spAutoFit/>
          </a:bodyPr>
          <a:lstStyle/>
          <a:p>
            <a:r>
              <a:rPr lang="tr-TR" b="1" dirty="0">
                <a:solidFill>
                  <a:srgbClr val="7030A0"/>
                </a:solidFill>
                <a:effectLst>
                  <a:outerShdw blurRad="38100" dist="38100" dir="2700000" algn="tl">
                    <a:srgbClr val="000000"/>
                  </a:outerShdw>
                </a:effectLst>
              </a:rPr>
              <a:t>MEVZUAT</a:t>
            </a:r>
            <a:endParaRPr lang="tr-TR" dirty="0"/>
          </a:p>
        </p:txBody>
      </p:sp>
      <p:sp>
        <p:nvSpPr>
          <p:cNvPr id="3" name="Dikdörtgen 2"/>
          <p:cNvSpPr/>
          <p:nvPr/>
        </p:nvSpPr>
        <p:spPr>
          <a:xfrm>
            <a:off x="842347" y="1267122"/>
            <a:ext cx="5894432" cy="369332"/>
          </a:xfrm>
          <a:prstGeom prst="rect">
            <a:avLst/>
          </a:prstGeom>
        </p:spPr>
        <p:txBody>
          <a:bodyPr wrap="square">
            <a:spAutoFit/>
          </a:bodyPr>
          <a:lstStyle/>
          <a:p>
            <a:pPr algn="ctr">
              <a:spcBef>
                <a:spcPct val="50000"/>
              </a:spcBef>
            </a:pPr>
            <a:r>
              <a:rPr lang="tr-TR" b="1" i="1" dirty="0">
                <a:solidFill>
                  <a:srgbClr val="FF0000"/>
                </a:solidFill>
              </a:rPr>
              <a:t>İŞ SAĞLIĞI VE GÜVENLİĞİ YÖNETMELİĞİ</a:t>
            </a:r>
          </a:p>
        </p:txBody>
      </p:sp>
      <p:sp>
        <p:nvSpPr>
          <p:cNvPr id="14" name="Dikdörtgen 13"/>
          <p:cNvSpPr/>
          <p:nvPr/>
        </p:nvSpPr>
        <p:spPr>
          <a:xfrm>
            <a:off x="56137" y="1730530"/>
            <a:ext cx="8890861" cy="2862322"/>
          </a:xfrm>
          <a:prstGeom prst="rect">
            <a:avLst/>
          </a:prstGeom>
        </p:spPr>
        <p:txBody>
          <a:bodyPr wrap="square">
            <a:spAutoFit/>
          </a:bodyPr>
          <a:lstStyle/>
          <a:p>
            <a:r>
              <a:rPr lang="tr-TR" b="1" i="1" dirty="0">
                <a:solidFill>
                  <a:srgbClr val="FF0000"/>
                </a:solidFill>
              </a:rPr>
              <a:t>Bu Yönetmelik, işyerlerinde sağlık ve güvenlik şartlarının iyileştirilmesi için alınacak önlemleri belirler. Bu amaçla;</a:t>
            </a:r>
          </a:p>
          <a:p>
            <a:r>
              <a:rPr lang="tr-TR" b="1" i="1" dirty="0">
                <a:solidFill>
                  <a:srgbClr val="FF0000"/>
                </a:solidFill>
              </a:rPr>
              <a:t>a) Mesleki risklerin önlenmesi, sağlık ve güvenliğin korunması, risk ve kaza faktörlerinin ortadan kaldırılması,</a:t>
            </a:r>
          </a:p>
          <a:p>
            <a:r>
              <a:rPr lang="tr-TR" b="1" i="1" dirty="0">
                <a:solidFill>
                  <a:srgbClr val="FF0000"/>
                </a:solidFill>
              </a:rPr>
              <a:t>b) İş sağlığı ve güvenliği konusunda işçi ve temsilcilerinin eğitimi, bilgilendirilmesi, görüşlerinin alınması ve dengeli katılımlarının sağlanması,</a:t>
            </a:r>
          </a:p>
          <a:p>
            <a:r>
              <a:rPr lang="tr-TR" b="1" i="1" dirty="0">
                <a:solidFill>
                  <a:srgbClr val="FF0000"/>
                </a:solidFill>
              </a:rPr>
              <a:t>c) Yaş, cinsiyet ve özel durumları sebebi ile özel olarak korunması gereken kişilerin çalışma şartları, </a:t>
            </a:r>
          </a:p>
          <a:p>
            <a:r>
              <a:rPr lang="tr-TR" b="1" i="1" dirty="0">
                <a:solidFill>
                  <a:srgbClr val="FF0000"/>
                </a:solidFill>
              </a:rPr>
              <a:t>ile ilgili genel prensipler ve diğer hususlar bu Yönetmelikte düzenlenmiştir.</a:t>
            </a:r>
          </a:p>
          <a:p>
            <a:pPr marL="342900" indent="-342900">
              <a:buAutoNum type="alphaLcParenR"/>
            </a:pPr>
            <a:endParaRPr lang="tr-TR" b="1" i="1" dirty="0">
              <a:solidFill>
                <a:srgbClr val="FF0000"/>
              </a:solidFill>
            </a:endParaRPr>
          </a:p>
        </p:txBody>
      </p:sp>
    </p:spTree>
    <p:extLst>
      <p:ext uri="{BB962C8B-B14F-4D97-AF65-F5344CB8AC3E}">
        <p14:creationId xmlns:p14="http://schemas.microsoft.com/office/powerpoint/2010/main" val="1806281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17</a:t>
            </a:fld>
            <a:endParaRPr lang="tr-TR" dirty="0"/>
          </a:p>
        </p:txBody>
      </p:sp>
      <p:sp>
        <p:nvSpPr>
          <p:cNvPr id="19" name="Dikdörtgen 18"/>
          <p:cNvSpPr/>
          <p:nvPr/>
        </p:nvSpPr>
        <p:spPr>
          <a:xfrm>
            <a:off x="0" y="658033"/>
            <a:ext cx="5889048" cy="369332"/>
          </a:xfrm>
          <a:prstGeom prst="rect">
            <a:avLst/>
          </a:prstGeom>
        </p:spPr>
        <p:txBody>
          <a:bodyPr wrap="none">
            <a:spAutoFit/>
          </a:bodyPr>
          <a:lstStyle/>
          <a:p>
            <a:pPr marL="285750" indent="-285750">
              <a:buFont typeface="Arial" pitchFamily="34" charset="0"/>
              <a:buChar char="•"/>
            </a:pPr>
            <a:r>
              <a:rPr lang="nn-NO" b="1" dirty="0"/>
              <a:t>İŞ KAZALARININ ve MESLEK HASTALIKLARININ SEBEPLERİ</a:t>
            </a:r>
          </a:p>
        </p:txBody>
      </p:sp>
      <p:sp>
        <p:nvSpPr>
          <p:cNvPr id="14" name="Dikdörtgen 13"/>
          <p:cNvSpPr/>
          <p:nvPr/>
        </p:nvSpPr>
        <p:spPr>
          <a:xfrm>
            <a:off x="126569" y="1398440"/>
            <a:ext cx="8890861" cy="923330"/>
          </a:xfrm>
          <a:prstGeom prst="rect">
            <a:avLst/>
          </a:prstGeom>
        </p:spPr>
        <p:txBody>
          <a:bodyPr wrap="square">
            <a:spAutoFit/>
          </a:bodyPr>
          <a:lstStyle/>
          <a:p>
            <a:r>
              <a:rPr lang="tr-TR" b="1" i="1" dirty="0"/>
              <a:t>Kazaların çoğu, güvensiz davranış ve şartlardan veya bunların birleşmesinden meydana gelir.</a:t>
            </a:r>
          </a:p>
          <a:p>
            <a:pPr marL="342900" indent="-342900">
              <a:buAutoNum type="alphaLcParenR"/>
            </a:pPr>
            <a:endParaRPr lang="tr-TR" b="1" i="1" dirty="0">
              <a:solidFill>
                <a:srgbClr val="FF0000"/>
              </a:solidFill>
            </a:endParaRPr>
          </a:p>
        </p:txBody>
      </p:sp>
      <p:sp>
        <p:nvSpPr>
          <p:cNvPr id="15" name="Rectangle 7"/>
          <p:cNvSpPr>
            <a:spLocks noChangeArrowheads="1"/>
          </p:cNvSpPr>
          <p:nvPr/>
        </p:nvSpPr>
        <p:spPr bwMode="auto">
          <a:xfrm>
            <a:off x="-10019" y="1849638"/>
            <a:ext cx="3128963" cy="794444"/>
          </a:xfrm>
          <a:prstGeom prst="rect">
            <a:avLst/>
          </a:prstGeom>
          <a:noFill/>
          <a:ln w="9525">
            <a:noFill/>
            <a:miter lim="800000"/>
            <a:headEnd/>
            <a:tailEnd/>
          </a:ln>
          <a:effectLst/>
        </p:spPr>
        <p:txBody>
          <a:bodyPr wrap="none" lIns="101370" tIns="50685" rIns="101370" bIns="50685" anchor="ctr"/>
          <a:lstStyle/>
          <a:p>
            <a:pPr algn="ctr">
              <a:defRPr/>
            </a:pPr>
            <a:r>
              <a:rPr lang="tr-TR" b="1" dirty="0">
                <a:solidFill>
                  <a:srgbClr val="350BCF"/>
                </a:solidFill>
              </a:rPr>
              <a:t>DOĞRUDAN </a:t>
            </a:r>
            <a:endParaRPr lang="tr-TR" b="1" dirty="0" smtClean="0">
              <a:solidFill>
                <a:srgbClr val="350BCF"/>
              </a:solidFill>
            </a:endParaRPr>
          </a:p>
          <a:p>
            <a:pPr algn="ctr">
              <a:defRPr/>
            </a:pPr>
            <a:r>
              <a:rPr lang="tr-TR" b="1" dirty="0" smtClean="0">
                <a:solidFill>
                  <a:srgbClr val="350BCF"/>
                </a:solidFill>
              </a:rPr>
              <a:t>NEDENLER</a:t>
            </a:r>
            <a:endParaRPr lang="tr-TR" b="1" dirty="0">
              <a:solidFill>
                <a:srgbClr val="350BCF"/>
              </a:solidFill>
            </a:endParaRPr>
          </a:p>
        </p:txBody>
      </p:sp>
      <p:sp>
        <p:nvSpPr>
          <p:cNvPr id="16" name="AutoShape 9"/>
          <p:cNvSpPr>
            <a:spLocks noChangeArrowheads="1"/>
          </p:cNvSpPr>
          <p:nvPr/>
        </p:nvSpPr>
        <p:spPr bwMode="auto">
          <a:xfrm>
            <a:off x="286958" y="3512145"/>
            <a:ext cx="2346093" cy="795634"/>
          </a:xfrm>
          <a:prstGeom prst="rightArrow">
            <a:avLst>
              <a:gd name="adj1" fmla="val 50000"/>
              <a:gd name="adj2" fmla="val 88636"/>
            </a:avLst>
          </a:prstGeom>
          <a:solidFill>
            <a:srgbClr val="FFFF00"/>
          </a:solidFill>
          <a:ln w="9525">
            <a:solidFill>
              <a:schemeClr val="tx1"/>
            </a:solidFill>
            <a:miter lim="800000"/>
            <a:headEnd/>
            <a:tailEnd/>
          </a:ln>
          <a:effectLst/>
        </p:spPr>
        <p:txBody>
          <a:bodyPr wrap="none" lIns="101370" tIns="50685" rIns="101370" bIns="50685" anchor="ctr"/>
          <a:lstStyle/>
          <a:p>
            <a:pPr algn="ctr">
              <a:defRPr/>
            </a:pPr>
            <a:r>
              <a:rPr lang="tr-TR" dirty="0">
                <a:latin typeface="+mj-lt"/>
              </a:rPr>
              <a:t>Güvensiz Hareketler</a:t>
            </a:r>
          </a:p>
        </p:txBody>
      </p:sp>
      <p:sp>
        <p:nvSpPr>
          <p:cNvPr id="17" name="AutoShape 11"/>
          <p:cNvSpPr>
            <a:spLocks noChangeArrowheads="1"/>
          </p:cNvSpPr>
          <p:nvPr/>
        </p:nvSpPr>
        <p:spPr bwMode="auto">
          <a:xfrm>
            <a:off x="286958" y="2711063"/>
            <a:ext cx="2253689" cy="686966"/>
          </a:xfrm>
          <a:prstGeom prst="rightArrow">
            <a:avLst>
              <a:gd name="adj1" fmla="val 50000"/>
              <a:gd name="adj2" fmla="val 88636"/>
            </a:avLst>
          </a:prstGeom>
          <a:solidFill>
            <a:srgbClr val="92D050"/>
          </a:solidFill>
          <a:ln w="9525">
            <a:solidFill>
              <a:schemeClr val="tx1"/>
            </a:solidFill>
            <a:miter lim="800000"/>
            <a:headEnd/>
            <a:tailEnd/>
          </a:ln>
          <a:effectLst/>
        </p:spPr>
        <p:txBody>
          <a:bodyPr wrap="none" lIns="101370" tIns="50685" rIns="101370" bIns="50685" anchor="ctr"/>
          <a:lstStyle/>
          <a:p>
            <a:pPr algn="ctr">
              <a:defRPr/>
            </a:pPr>
            <a:r>
              <a:rPr lang="tr-TR" dirty="0">
                <a:latin typeface="+mj-lt"/>
              </a:rPr>
              <a:t>Güvensiz Durumlar</a:t>
            </a:r>
          </a:p>
        </p:txBody>
      </p:sp>
      <p:sp>
        <p:nvSpPr>
          <p:cNvPr id="18" name="AutoShape 13"/>
          <p:cNvSpPr>
            <a:spLocks noChangeArrowheads="1"/>
          </p:cNvSpPr>
          <p:nvPr/>
        </p:nvSpPr>
        <p:spPr bwMode="auto">
          <a:xfrm rot="5400000">
            <a:off x="3055655" y="4186596"/>
            <a:ext cx="1080123" cy="706438"/>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bg1"/>
          </a:solidFill>
          <a:ln w="9525">
            <a:solidFill>
              <a:schemeClr val="accent1">
                <a:lumMod val="90000"/>
              </a:schemeClr>
            </a:solidFill>
            <a:miter lim="800000"/>
            <a:headEnd/>
            <a:tailEnd/>
          </a:ln>
          <a:effectLst/>
        </p:spPr>
        <p:txBody>
          <a:bodyPr wrap="none" lIns="101370" tIns="50685" rIns="101370" bIns="50685" anchor="ctr"/>
          <a:lstStyle/>
          <a:p>
            <a:pPr>
              <a:defRPr/>
            </a:pPr>
            <a:endParaRPr lang="tr-TR">
              <a:solidFill>
                <a:schemeClr val="accent6">
                  <a:lumMod val="50000"/>
                </a:schemeClr>
              </a:solidFill>
            </a:endParaRPr>
          </a:p>
        </p:txBody>
      </p:sp>
      <p:sp>
        <p:nvSpPr>
          <p:cNvPr id="20" name="Rectangle 14"/>
          <p:cNvSpPr>
            <a:spLocks noChangeArrowheads="1"/>
          </p:cNvSpPr>
          <p:nvPr/>
        </p:nvSpPr>
        <p:spPr bwMode="auto">
          <a:xfrm>
            <a:off x="3023828" y="4956932"/>
            <a:ext cx="2232248" cy="1611560"/>
          </a:xfrm>
          <a:prstGeom prst="rect">
            <a:avLst/>
          </a:prstGeom>
          <a:noFill/>
          <a:ln w="9525">
            <a:noFill/>
            <a:miter lim="800000"/>
            <a:headEnd/>
            <a:tailEnd/>
          </a:ln>
          <a:effectLst/>
        </p:spPr>
        <p:txBody>
          <a:bodyPr wrap="none" lIns="101370" tIns="50685" rIns="101370" bIns="50685" anchor="ctr"/>
          <a:lstStyle/>
          <a:p>
            <a:pPr>
              <a:defRPr/>
            </a:pPr>
            <a:r>
              <a:rPr lang="tr-TR" b="1" dirty="0" smtClean="0">
                <a:solidFill>
                  <a:srgbClr val="350BCF"/>
                </a:solidFill>
              </a:rPr>
              <a:t>Rahatsızlık</a:t>
            </a:r>
            <a:endParaRPr lang="tr-TR" b="1" dirty="0">
              <a:solidFill>
                <a:srgbClr val="350BCF"/>
              </a:solidFill>
            </a:endParaRPr>
          </a:p>
          <a:p>
            <a:pPr>
              <a:defRPr/>
            </a:pPr>
            <a:r>
              <a:rPr lang="tr-TR" b="1" dirty="0">
                <a:solidFill>
                  <a:srgbClr val="350BCF"/>
                </a:solidFill>
              </a:rPr>
              <a:t>Yaralanma</a:t>
            </a:r>
          </a:p>
          <a:p>
            <a:pPr>
              <a:defRPr/>
            </a:pPr>
            <a:r>
              <a:rPr lang="tr-TR" b="1" dirty="0">
                <a:solidFill>
                  <a:srgbClr val="350BCF"/>
                </a:solidFill>
              </a:rPr>
              <a:t>Sakatlanma</a:t>
            </a:r>
          </a:p>
          <a:p>
            <a:pPr>
              <a:defRPr/>
            </a:pPr>
            <a:r>
              <a:rPr lang="tr-TR" b="1" dirty="0">
                <a:solidFill>
                  <a:srgbClr val="350BCF"/>
                </a:solidFill>
              </a:rPr>
              <a:t>Ölüm</a:t>
            </a:r>
          </a:p>
        </p:txBody>
      </p:sp>
      <p:sp>
        <p:nvSpPr>
          <p:cNvPr id="21" name="AutoShape 15"/>
          <p:cNvSpPr>
            <a:spLocks noChangeArrowheads="1"/>
          </p:cNvSpPr>
          <p:nvPr/>
        </p:nvSpPr>
        <p:spPr bwMode="auto">
          <a:xfrm rot="16200000">
            <a:off x="5486120" y="3581122"/>
            <a:ext cx="504056" cy="1302015"/>
          </a:xfrm>
          <a:prstGeom prst="upArrow">
            <a:avLst>
              <a:gd name="adj1" fmla="val 50000"/>
              <a:gd name="adj2" fmla="val 62687"/>
            </a:avLst>
          </a:prstGeom>
          <a:solidFill>
            <a:srgbClr val="FF0000"/>
          </a:solidFill>
          <a:ln w="9525">
            <a:solidFill>
              <a:schemeClr val="tx1"/>
            </a:solidFill>
            <a:miter lim="800000"/>
            <a:headEnd/>
            <a:tailEnd/>
          </a:ln>
          <a:effectLst/>
        </p:spPr>
        <p:txBody>
          <a:bodyPr vert="vert270" wrap="none" lIns="0" tIns="0" rIns="0" bIns="0" anchor="ctr"/>
          <a:lstStyle/>
          <a:p>
            <a:pPr algn="ctr">
              <a:defRPr/>
            </a:pPr>
            <a:r>
              <a:rPr lang="tr-TR" sz="1600" dirty="0" smtClean="0">
                <a:solidFill>
                  <a:schemeClr val="accent6">
                    <a:lumMod val="50000"/>
                  </a:schemeClr>
                </a:solidFill>
              </a:rPr>
              <a:t>                            </a:t>
            </a:r>
          </a:p>
          <a:p>
            <a:pPr algn="ctr">
              <a:defRPr/>
            </a:pPr>
            <a:r>
              <a:rPr lang="tr-TR" sz="1600" dirty="0" smtClean="0">
                <a:solidFill>
                  <a:schemeClr val="accent6">
                    <a:lumMod val="50000"/>
                  </a:schemeClr>
                </a:solidFill>
              </a:rPr>
              <a:t>                             </a:t>
            </a:r>
            <a:endParaRPr lang="tr-TR" sz="1600" dirty="0">
              <a:solidFill>
                <a:schemeClr val="accent6">
                  <a:lumMod val="50000"/>
                </a:schemeClr>
              </a:solidFill>
            </a:endParaRPr>
          </a:p>
        </p:txBody>
      </p:sp>
      <p:sp>
        <p:nvSpPr>
          <p:cNvPr id="22" name="AutoShape 16"/>
          <p:cNvSpPr>
            <a:spLocks noChangeArrowheads="1"/>
          </p:cNvSpPr>
          <p:nvPr/>
        </p:nvSpPr>
        <p:spPr bwMode="auto">
          <a:xfrm rot="16200000">
            <a:off x="5417045" y="2879518"/>
            <a:ext cx="576064" cy="1368152"/>
          </a:xfrm>
          <a:prstGeom prst="upArrow">
            <a:avLst>
              <a:gd name="adj1" fmla="val 42662"/>
              <a:gd name="adj2" fmla="val 62687"/>
            </a:avLst>
          </a:prstGeom>
          <a:solidFill>
            <a:srgbClr val="0070C0"/>
          </a:solidFill>
          <a:ln w="9525">
            <a:solidFill>
              <a:schemeClr val="tx1"/>
            </a:solidFill>
            <a:miter lim="800000"/>
            <a:headEnd/>
            <a:tailEnd/>
          </a:ln>
          <a:effectLst/>
        </p:spPr>
        <p:txBody>
          <a:bodyPr wrap="none" lIns="101370" tIns="50685" rIns="101370" bIns="50685" anchor="ctr"/>
          <a:lstStyle/>
          <a:p>
            <a:pPr algn="ctr">
              <a:defRPr/>
            </a:pPr>
            <a:endParaRPr lang="tr-TR" sz="1600" dirty="0">
              <a:solidFill>
                <a:schemeClr val="accent6">
                  <a:lumMod val="50000"/>
                </a:schemeClr>
              </a:solidFill>
            </a:endParaRPr>
          </a:p>
        </p:txBody>
      </p:sp>
      <p:sp>
        <p:nvSpPr>
          <p:cNvPr id="23" name="AutoShape 17"/>
          <p:cNvSpPr>
            <a:spLocks noChangeArrowheads="1"/>
          </p:cNvSpPr>
          <p:nvPr/>
        </p:nvSpPr>
        <p:spPr bwMode="auto">
          <a:xfrm rot="16200000">
            <a:off x="5383751" y="2249982"/>
            <a:ext cx="504056" cy="1296144"/>
          </a:xfrm>
          <a:prstGeom prst="upArrow">
            <a:avLst>
              <a:gd name="adj1" fmla="val 50000"/>
              <a:gd name="adj2" fmla="val 62687"/>
            </a:avLst>
          </a:prstGeom>
          <a:solidFill>
            <a:srgbClr val="7030A0"/>
          </a:solidFill>
          <a:ln w="9525">
            <a:solidFill>
              <a:schemeClr val="tx1"/>
            </a:solidFill>
            <a:miter lim="800000"/>
            <a:headEnd/>
            <a:tailEnd/>
          </a:ln>
          <a:effectLst/>
        </p:spPr>
        <p:txBody>
          <a:bodyPr wrap="none" lIns="101370" tIns="50685" rIns="101370" bIns="50685" anchor="ctr"/>
          <a:lstStyle/>
          <a:p>
            <a:pPr algn="ctr">
              <a:defRPr/>
            </a:pPr>
            <a:r>
              <a:rPr lang="tr-TR" sz="1600" dirty="0" smtClean="0">
                <a:solidFill>
                  <a:schemeClr val="accent6">
                    <a:lumMod val="50000"/>
                  </a:schemeClr>
                </a:solidFill>
              </a:rPr>
              <a:t>                       </a:t>
            </a:r>
            <a:endParaRPr lang="tr-TR" sz="1600" dirty="0">
              <a:solidFill>
                <a:schemeClr val="accent6">
                  <a:lumMod val="50000"/>
                </a:schemeClr>
              </a:solidFill>
            </a:endParaRPr>
          </a:p>
        </p:txBody>
      </p:sp>
      <p:pic>
        <p:nvPicPr>
          <p:cNvPr id="24" name="Picture 1"/>
          <p:cNvPicPr>
            <a:picLocks noChangeAspect="1" noChangeArrowheads="1"/>
          </p:cNvPicPr>
          <p:nvPr/>
        </p:nvPicPr>
        <p:blipFill>
          <a:blip r:embed="rId3" cstate="print"/>
          <a:srcRect/>
          <a:stretch>
            <a:fillRect/>
          </a:stretch>
        </p:blipFill>
        <p:spPr bwMode="auto">
          <a:xfrm>
            <a:off x="2751415" y="2413865"/>
            <a:ext cx="1946211" cy="2092177"/>
          </a:xfrm>
          <a:prstGeom prst="rect">
            <a:avLst/>
          </a:prstGeom>
          <a:noFill/>
          <a:ln w="9525">
            <a:noFill/>
            <a:miter lim="800000"/>
            <a:headEnd/>
            <a:tailEnd/>
          </a:ln>
        </p:spPr>
      </p:pic>
      <p:sp>
        <p:nvSpPr>
          <p:cNvPr id="25" name="12 Dikdörtgen"/>
          <p:cNvSpPr/>
          <p:nvPr/>
        </p:nvSpPr>
        <p:spPr>
          <a:xfrm>
            <a:off x="6151830" y="2676007"/>
            <a:ext cx="2992169" cy="646331"/>
          </a:xfrm>
          <a:prstGeom prst="rect">
            <a:avLst/>
          </a:prstGeom>
        </p:spPr>
        <p:txBody>
          <a:bodyPr wrap="square">
            <a:spAutoFit/>
          </a:bodyPr>
          <a:lstStyle/>
          <a:p>
            <a:pPr algn="ctr">
              <a:defRPr/>
            </a:pPr>
            <a:r>
              <a:rPr lang="tr-TR" b="1" dirty="0" smtClean="0">
                <a:solidFill>
                  <a:srgbClr val="7030A0"/>
                </a:solidFill>
              </a:rPr>
              <a:t>Güvenlik Yönetimi Performans</a:t>
            </a:r>
            <a:r>
              <a:rPr lang="tr-TR" dirty="0" smtClean="0">
                <a:solidFill>
                  <a:srgbClr val="7030A0"/>
                </a:solidFill>
              </a:rPr>
              <a:t>ı</a:t>
            </a:r>
            <a:endParaRPr lang="tr-TR" dirty="0">
              <a:solidFill>
                <a:srgbClr val="7030A0"/>
              </a:solidFill>
            </a:endParaRPr>
          </a:p>
        </p:txBody>
      </p:sp>
      <p:sp>
        <p:nvSpPr>
          <p:cNvPr id="26" name="13 Dikdörtgen"/>
          <p:cNvSpPr/>
          <p:nvPr/>
        </p:nvSpPr>
        <p:spPr>
          <a:xfrm>
            <a:off x="6258131" y="3288064"/>
            <a:ext cx="2799457" cy="646331"/>
          </a:xfrm>
          <a:prstGeom prst="rect">
            <a:avLst/>
          </a:prstGeom>
        </p:spPr>
        <p:txBody>
          <a:bodyPr wrap="square">
            <a:spAutoFit/>
          </a:bodyPr>
          <a:lstStyle/>
          <a:p>
            <a:pPr algn="ctr">
              <a:defRPr/>
            </a:pPr>
            <a:r>
              <a:rPr lang="tr-TR" b="1" dirty="0" smtClean="0">
                <a:solidFill>
                  <a:schemeClr val="accent1">
                    <a:lumMod val="75000"/>
                  </a:schemeClr>
                </a:solidFill>
              </a:rPr>
              <a:t>Çalışanın </a:t>
            </a:r>
          </a:p>
          <a:p>
            <a:pPr algn="ctr">
              <a:defRPr/>
            </a:pPr>
            <a:r>
              <a:rPr lang="tr-TR" b="1" dirty="0" smtClean="0">
                <a:solidFill>
                  <a:schemeClr val="accent1">
                    <a:lumMod val="75000"/>
                  </a:schemeClr>
                </a:solidFill>
              </a:rPr>
              <a:t>Zihinsel Durumu</a:t>
            </a:r>
            <a:endParaRPr lang="tr-TR" b="1" dirty="0">
              <a:solidFill>
                <a:schemeClr val="accent1">
                  <a:lumMod val="75000"/>
                </a:schemeClr>
              </a:solidFill>
            </a:endParaRPr>
          </a:p>
        </p:txBody>
      </p:sp>
      <p:sp>
        <p:nvSpPr>
          <p:cNvPr id="27" name="14 Dikdörtgen"/>
          <p:cNvSpPr/>
          <p:nvPr/>
        </p:nvSpPr>
        <p:spPr>
          <a:xfrm>
            <a:off x="6354944" y="4022493"/>
            <a:ext cx="2662485" cy="646331"/>
          </a:xfrm>
          <a:prstGeom prst="rect">
            <a:avLst/>
          </a:prstGeom>
        </p:spPr>
        <p:txBody>
          <a:bodyPr wrap="square">
            <a:spAutoFit/>
          </a:bodyPr>
          <a:lstStyle/>
          <a:p>
            <a:pPr algn="ctr">
              <a:defRPr/>
            </a:pPr>
            <a:r>
              <a:rPr lang="tr-TR" b="1" dirty="0" smtClean="0">
                <a:solidFill>
                  <a:srgbClr val="FF0000"/>
                </a:solidFill>
              </a:rPr>
              <a:t>Çalışanın </a:t>
            </a:r>
          </a:p>
          <a:p>
            <a:pPr algn="ctr">
              <a:defRPr/>
            </a:pPr>
            <a:r>
              <a:rPr lang="tr-TR" b="1" dirty="0" smtClean="0">
                <a:solidFill>
                  <a:srgbClr val="FF0000"/>
                </a:solidFill>
              </a:rPr>
              <a:t>Fiziksel Durumu</a:t>
            </a:r>
            <a:endParaRPr lang="tr-TR" b="1" dirty="0">
              <a:solidFill>
                <a:srgbClr val="FF0000"/>
              </a:solidFill>
            </a:endParaRPr>
          </a:p>
        </p:txBody>
      </p:sp>
      <p:sp>
        <p:nvSpPr>
          <p:cNvPr id="28" name="Rectangle 7"/>
          <p:cNvSpPr>
            <a:spLocks noChangeArrowheads="1"/>
          </p:cNvSpPr>
          <p:nvPr/>
        </p:nvSpPr>
        <p:spPr bwMode="auto">
          <a:xfrm>
            <a:off x="4140596" y="1692099"/>
            <a:ext cx="3128963" cy="794444"/>
          </a:xfrm>
          <a:prstGeom prst="rect">
            <a:avLst/>
          </a:prstGeom>
          <a:noFill/>
          <a:ln w="9525">
            <a:noFill/>
            <a:miter lim="800000"/>
            <a:headEnd/>
            <a:tailEnd/>
          </a:ln>
          <a:effectLst/>
        </p:spPr>
        <p:txBody>
          <a:bodyPr wrap="none" lIns="101370" tIns="50685" rIns="101370" bIns="50685" anchor="ctr"/>
          <a:lstStyle/>
          <a:p>
            <a:pPr algn="ctr">
              <a:defRPr/>
            </a:pPr>
            <a:r>
              <a:rPr lang="tr-TR" b="1" dirty="0" smtClean="0">
                <a:solidFill>
                  <a:srgbClr val="350BCF"/>
                </a:solidFill>
              </a:rPr>
              <a:t>DESTEKLEYEN </a:t>
            </a:r>
          </a:p>
          <a:p>
            <a:pPr algn="ctr">
              <a:defRPr/>
            </a:pPr>
            <a:r>
              <a:rPr lang="tr-TR" b="1" dirty="0" smtClean="0">
                <a:solidFill>
                  <a:srgbClr val="350BCF"/>
                </a:solidFill>
              </a:rPr>
              <a:t>NEDENLER</a:t>
            </a:r>
            <a:endParaRPr lang="tr-TR" b="1" dirty="0">
              <a:solidFill>
                <a:srgbClr val="350BCF"/>
              </a:solidFill>
            </a:endParaRPr>
          </a:p>
        </p:txBody>
      </p:sp>
      <p:pic>
        <p:nvPicPr>
          <p:cNvPr id="29" name="Picture 7" descr="Bana Bir Şey Olmaz Demeyin">
            <a:hlinkClick r:id="rId4"/>
          </p:cNvPr>
          <p:cNvPicPr>
            <a:picLocks noChangeAspect="1" noChangeArrowheads="1"/>
          </p:cNvPicPr>
          <p:nvPr/>
        </p:nvPicPr>
        <p:blipFill>
          <a:blip r:embed="rId5" cstate="print"/>
          <a:srcRect/>
          <a:stretch>
            <a:fillRect/>
          </a:stretch>
        </p:blipFill>
        <p:spPr bwMode="auto">
          <a:xfrm>
            <a:off x="553730" y="4934707"/>
            <a:ext cx="1930038" cy="1284854"/>
          </a:xfrm>
          <a:prstGeom prst="rect">
            <a:avLst/>
          </a:prstGeom>
          <a:noFill/>
        </p:spPr>
      </p:pic>
      <p:pic>
        <p:nvPicPr>
          <p:cNvPr id="30" name="Picture 11" descr="http://rthaber.com/imagecache/bana-bir-sey-olmaz-demeyin-fi801425.jpg"/>
          <p:cNvPicPr>
            <a:picLocks noChangeAspect="1" noChangeArrowheads="1"/>
          </p:cNvPicPr>
          <p:nvPr/>
        </p:nvPicPr>
        <p:blipFill>
          <a:blip r:embed="rId6" cstate="print"/>
          <a:srcRect/>
          <a:stretch>
            <a:fillRect/>
          </a:stretch>
        </p:blipFill>
        <p:spPr bwMode="auto">
          <a:xfrm>
            <a:off x="4910327" y="4751884"/>
            <a:ext cx="2483006" cy="1652900"/>
          </a:xfrm>
          <a:prstGeom prst="rect">
            <a:avLst/>
          </a:prstGeom>
          <a:noFill/>
        </p:spPr>
      </p:pic>
    </p:spTree>
    <p:extLst>
      <p:ext uri="{BB962C8B-B14F-4D97-AF65-F5344CB8AC3E}">
        <p14:creationId xmlns:p14="http://schemas.microsoft.com/office/powerpoint/2010/main" val="3575585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18</a:t>
            </a:fld>
            <a:endParaRPr lang="tr-TR" dirty="0"/>
          </a:p>
        </p:txBody>
      </p:sp>
      <p:sp>
        <p:nvSpPr>
          <p:cNvPr id="19" name="Dikdörtgen 18"/>
          <p:cNvSpPr/>
          <p:nvPr/>
        </p:nvSpPr>
        <p:spPr>
          <a:xfrm>
            <a:off x="0" y="658033"/>
            <a:ext cx="5889048" cy="369332"/>
          </a:xfrm>
          <a:prstGeom prst="rect">
            <a:avLst/>
          </a:prstGeom>
        </p:spPr>
        <p:txBody>
          <a:bodyPr wrap="none">
            <a:spAutoFit/>
          </a:bodyPr>
          <a:lstStyle/>
          <a:p>
            <a:pPr marL="285750" indent="-285750">
              <a:buFont typeface="Arial" pitchFamily="34" charset="0"/>
              <a:buChar char="•"/>
            </a:pPr>
            <a:r>
              <a:rPr lang="nn-NO" b="1" dirty="0"/>
              <a:t>İŞ KAZALARININ ve MESLEK HASTALIKLARININ SEBEPLERİ</a:t>
            </a:r>
          </a:p>
        </p:txBody>
      </p:sp>
      <p:sp>
        <p:nvSpPr>
          <p:cNvPr id="2" name="Dikdörtgen 1"/>
          <p:cNvSpPr/>
          <p:nvPr/>
        </p:nvSpPr>
        <p:spPr>
          <a:xfrm>
            <a:off x="179512" y="1321385"/>
            <a:ext cx="2579937" cy="369332"/>
          </a:xfrm>
          <a:prstGeom prst="rect">
            <a:avLst/>
          </a:prstGeom>
        </p:spPr>
        <p:txBody>
          <a:bodyPr wrap="none">
            <a:spAutoFit/>
          </a:bodyPr>
          <a:lstStyle/>
          <a:p>
            <a:pPr algn="ctr">
              <a:defRPr/>
            </a:pPr>
            <a:r>
              <a:rPr lang="tr-TR" b="1" dirty="0">
                <a:solidFill>
                  <a:srgbClr val="7030A0"/>
                </a:solidFill>
                <a:effectLst>
                  <a:outerShdw blurRad="38100" dist="38100" dir="2700000" algn="tl">
                    <a:srgbClr val="000000"/>
                  </a:outerShdw>
                </a:effectLst>
              </a:rPr>
              <a:t>GÜVENSİZ DAVRANIŞLAR</a:t>
            </a:r>
            <a:endParaRPr lang="tr-TR" b="1" dirty="0">
              <a:solidFill>
                <a:schemeClr val="folHlink"/>
              </a:solidFill>
              <a:effectLst>
                <a:outerShdw blurRad="38100" dist="38100" dir="2700000" algn="tl">
                  <a:srgbClr val="000000"/>
                </a:outerShdw>
              </a:effectLst>
            </a:endParaRPr>
          </a:p>
        </p:txBody>
      </p:sp>
      <p:sp>
        <p:nvSpPr>
          <p:cNvPr id="3" name="Dikdörtgen 2"/>
          <p:cNvSpPr/>
          <p:nvPr/>
        </p:nvSpPr>
        <p:spPr>
          <a:xfrm>
            <a:off x="323528" y="1638325"/>
            <a:ext cx="4572000" cy="4662815"/>
          </a:xfrm>
          <a:prstGeom prst="rect">
            <a:avLst/>
          </a:prstGeom>
        </p:spPr>
        <p:txBody>
          <a:bodyPr>
            <a:spAutoFit/>
          </a:bodyPr>
          <a:lstStyle/>
          <a:p>
            <a:pPr>
              <a:lnSpc>
                <a:spcPct val="150000"/>
              </a:lnSpc>
              <a:buClr>
                <a:srgbClr val="FF0000"/>
              </a:buClr>
            </a:pPr>
            <a:r>
              <a:rPr lang="tr-TR" b="1" dirty="0">
                <a:solidFill>
                  <a:srgbClr val="002060"/>
                </a:solidFill>
              </a:rPr>
              <a:t>İNSAN DOĞASININ GEREĞİ,</a:t>
            </a:r>
          </a:p>
          <a:p>
            <a:pPr>
              <a:lnSpc>
                <a:spcPct val="150000"/>
              </a:lnSpc>
              <a:buClr>
                <a:srgbClr val="FF0000"/>
              </a:buClr>
              <a:buFont typeface="Wingdings" pitchFamily="2" charset="2"/>
              <a:buChar char="ü"/>
            </a:pPr>
            <a:r>
              <a:rPr lang="tr-TR" b="1" dirty="0" smtClean="0">
                <a:solidFill>
                  <a:srgbClr val="002060"/>
                </a:solidFill>
              </a:rPr>
              <a:t>DALGINLIK</a:t>
            </a:r>
            <a:endParaRPr lang="tr-TR" b="1" dirty="0">
              <a:solidFill>
                <a:srgbClr val="002060"/>
              </a:solidFill>
            </a:endParaRPr>
          </a:p>
          <a:p>
            <a:pPr>
              <a:lnSpc>
                <a:spcPct val="150000"/>
              </a:lnSpc>
              <a:buClr>
                <a:srgbClr val="FF0000"/>
              </a:buClr>
              <a:buFont typeface="Wingdings" pitchFamily="2" charset="2"/>
              <a:buChar char="ü"/>
            </a:pPr>
            <a:r>
              <a:rPr lang="tr-TR" b="1" dirty="0">
                <a:solidFill>
                  <a:srgbClr val="002060"/>
                </a:solidFill>
              </a:rPr>
              <a:t>ACECİLİK</a:t>
            </a:r>
          </a:p>
          <a:p>
            <a:pPr>
              <a:lnSpc>
                <a:spcPct val="150000"/>
              </a:lnSpc>
              <a:buClr>
                <a:srgbClr val="FF0000"/>
              </a:buClr>
              <a:buFont typeface="Wingdings" pitchFamily="2" charset="2"/>
              <a:buChar char="ü"/>
            </a:pPr>
            <a:r>
              <a:rPr lang="tr-TR" b="1" dirty="0">
                <a:solidFill>
                  <a:srgbClr val="002060"/>
                </a:solidFill>
              </a:rPr>
              <a:t> POZİSYON VE TAVIR</a:t>
            </a:r>
          </a:p>
          <a:p>
            <a:pPr>
              <a:lnSpc>
                <a:spcPct val="150000"/>
              </a:lnSpc>
              <a:buClr>
                <a:srgbClr val="FF0000"/>
              </a:buClr>
              <a:buFont typeface="Wingdings" pitchFamily="2" charset="2"/>
              <a:buChar char="ü"/>
            </a:pPr>
            <a:r>
              <a:rPr lang="tr-TR" b="1" dirty="0">
                <a:solidFill>
                  <a:srgbClr val="002060"/>
                </a:solidFill>
              </a:rPr>
              <a:t>EMNİYET TEDBİRLERİNE </a:t>
            </a:r>
          </a:p>
          <a:p>
            <a:pPr>
              <a:lnSpc>
                <a:spcPct val="150000"/>
              </a:lnSpc>
              <a:buClr>
                <a:srgbClr val="FF0000"/>
              </a:buClr>
            </a:pPr>
            <a:r>
              <a:rPr lang="tr-TR" b="1" dirty="0">
                <a:solidFill>
                  <a:srgbClr val="002060"/>
                </a:solidFill>
              </a:rPr>
              <a:t>   UYMAMA</a:t>
            </a:r>
          </a:p>
          <a:p>
            <a:pPr>
              <a:lnSpc>
                <a:spcPct val="150000"/>
              </a:lnSpc>
              <a:buClr>
                <a:srgbClr val="FF0000"/>
              </a:buClr>
              <a:buFont typeface="Wingdings" pitchFamily="2" charset="2"/>
              <a:buChar char="ü"/>
            </a:pPr>
            <a:r>
              <a:rPr lang="tr-TR" b="1" dirty="0">
                <a:solidFill>
                  <a:srgbClr val="002060"/>
                </a:solidFill>
              </a:rPr>
              <a:t>ŞAKALAŞMA</a:t>
            </a:r>
          </a:p>
          <a:p>
            <a:pPr>
              <a:lnSpc>
                <a:spcPct val="150000"/>
              </a:lnSpc>
              <a:buClr>
                <a:srgbClr val="FF0000"/>
              </a:buClr>
              <a:buFont typeface="Wingdings" pitchFamily="2" charset="2"/>
              <a:buChar char="ü"/>
            </a:pPr>
            <a:r>
              <a:rPr lang="tr-TR" b="1" dirty="0">
                <a:solidFill>
                  <a:srgbClr val="002060"/>
                </a:solidFill>
              </a:rPr>
              <a:t>AŞIRI HIZ</a:t>
            </a:r>
          </a:p>
          <a:p>
            <a:pPr>
              <a:lnSpc>
                <a:spcPct val="150000"/>
              </a:lnSpc>
              <a:buClr>
                <a:srgbClr val="FF0000"/>
              </a:buClr>
              <a:buFont typeface="Wingdings" pitchFamily="2" charset="2"/>
              <a:buChar char="ü"/>
            </a:pPr>
            <a:r>
              <a:rPr lang="tr-TR" b="1" dirty="0">
                <a:solidFill>
                  <a:srgbClr val="002060"/>
                </a:solidFill>
              </a:rPr>
              <a:t>DİKKATSİZLİK</a:t>
            </a:r>
          </a:p>
          <a:p>
            <a:pPr>
              <a:lnSpc>
                <a:spcPct val="150000"/>
              </a:lnSpc>
              <a:buClr>
                <a:srgbClr val="FF0000"/>
              </a:buClr>
              <a:buFont typeface="Wingdings" pitchFamily="2" charset="2"/>
              <a:buChar char="ü"/>
            </a:pPr>
            <a:r>
              <a:rPr lang="tr-TR" b="1" dirty="0">
                <a:solidFill>
                  <a:srgbClr val="002060"/>
                </a:solidFill>
              </a:rPr>
              <a:t>İHMALKARLIK</a:t>
            </a:r>
          </a:p>
          <a:p>
            <a:pPr>
              <a:lnSpc>
                <a:spcPct val="150000"/>
              </a:lnSpc>
              <a:buClr>
                <a:srgbClr val="FF0000"/>
              </a:buClr>
              <a:buFont typeface="Wingdings" pitchFamily="2" charset="2"/>
              <a:buChar char="ü"/>
            </a:pPr>
            <a:r>
              <a:rPr lang="tr-TR" b="1" dirty="0">
                <a:solidFill>
                  <a:srgbClr val="002060"/>
                </a:solidFill>
              </a:rPr>
              <a:t>TEHLİKELİ ÇALIŞMA</a:t>
            </a:r>
            <a:endParaRPr lang="tr-TR" dirty="0">
              <a:solidFill>
                <a:srgbClr val="002060"/>
              </a:solidFill>
            </a:endParaRPr>
          </a:p>
        </p:txBody>
      </p:sp>
      <p:sp>
        <p:nvSpPr>
          <p:cNvPr id="31" name="Text Box 220"/>
          <p:cNvSpPr txBox="1">
            <a:spLocks noChangeArrowheads="1"/>
          </p:cNvSpPr>
          <p:nvPr/>
        </p:nvSpPr>
        <p:spPr bwMode="auto">
          <a:xfrm>
            <a:off x="2458037" y="5554261"/>
            <a:ext cx="4427984" cy="1305895"/>
          </a:xfrm>
          <a:prstGeom prst="rect">
            <a:avLst/>
          </a:prstGeom>
          <a:noFill/>
          <a:ln w="9525">
            <a:noFill/>
            <a:miter lim="800000"/>
            <a:headEnd/>
            <a:tailEnd/>
          </a:ln>
        </p:spPr>
        <p:txBody>
          <a:bodyPr wrap="square" lIns="101370" tIns="50685" rIns="101370" bIns="50685">
            <a:spAutoFit/>
          </a:bodyPr>
          <a:lstStyle/>
          <a:p>
            <a:pPr>
              <a:lnSpc>
                <a:spcPct val="150000"/>
              </a:lnSpc>
              <a:buClr>
                <a:srgbClr val="FF0000"/>
              </a:buClr>
              <a:buFont typeface="Wingdings" pitchFamily="2" charset="2"/>
              <a:buChar char="ü"/>
            </a:pPr>
            <a:r>
              <a:rPr lang="tr-TR" b="1" dirty="0">
                <a:solidFill>
                  <a:srgbClr val="C00000"/>
                </a:solidFill>
              </a:rPr>
              <a:t>FİZİKSEL </a:t>
            </a:r>
            <a:r>
              <a:rPr lang="tr-TR" b="1" dirty="0" smtClean="0">
                <a:solidFill>
                  <a:srgbClr val="C00000"/>
                </a:solidFill>
              </a:rPr>
              <a:t>YETERSİZLİK</a:t>
            </a:r>
          </a:p>
          <a:p>
            <a:pPr>
              <a:lnSpc>
                <a:spcPct val="150000"/>
              </a:lnSpc>
              <a:buClr>
                <a:srgbClr val="FF0000"/>
              </a:buClr>
              <a:buFont typeface="Wingdings" pitchFamily="2" charset="2"/>
              <a:buChar char="ü"/>
            </a:pPr>
            <a:r>
              <a:rPr lang="tr-TR" b="1" dirty="0">
                <a:solidFill>
                  <a:srgbClr val="C00000"/>
                </a:solidFill>
              </a:rPr>
              <a:t>EĞİTİM NOKSANLIĞI</a:t>
            </a:r>
            <a:endParaRPr lang="tr-TR" b="1" dirty="0">
              <a:solidFill>
                <a:srgbClr val="002060"/>
              </a:solidFill>
            </a:endParaRPr>
          </a:p>
          <a:p>
            <a:pPr>
              <a:lnSpc>
                <a:spcPct val="150000"/>
              </a:lnSpc>
              <a:buClr>
                <a:srgbClr val="FF0000"/>
              </a:buClr>
              <a:buFont typeface="Wingdings" pitchFamily="2" charset="2"/>
              <a:buChar char="ü"/>
            </a:pPr>
            <a:endParaRPr lang="tr-TR" b="1" dirty="0" smtClean="0">
              <a:solidFill>
                <a:srgbClr val="C00000"/>
              </a:solidFill>
            </a:endParaRPr>
          </a:p>
        </p:txBody>
      </p:sp>
      <p:sp>
        <p:nvSpPr>
          <p:cNvPr id="9" name="Dikdörtgen 8"/>
          <p:cNvSpPr/>
          <p:nvPr/>
        </p:nvSpPr>
        <p:spPr>
          <a:xfrm>
            <a:off x="3110515" y="1423468"/>
            <a:ext cx="6039566" cy="3970318"/>
          </a:xfrm>
          <a:prstGeom prst="rect">
            <a:avLst/>
          </a:prstGeom>
        </p:spPr>
        <p:txBody>
          <a:bodyPr wrap="square">
            <a:spAutoFit/>
          </a:bodyPr>
          <a:lstStyle/>
          <a:p>
            <a:pPr algn="just"/>
            <a:r>
              <a:rPr lang="tr-TR" dirty="0"/>
              <a:t>SORUMSUZ BİÇİMDE , GÖREV VERİLMEDEN GÜVENSİZ ÇALIŞMAK</a:t>
            </a:r>
          </a:p>
          <a:p>
            <a:pPr algn="just"/>
            <a:r>
              <a:rPr lang="tr-TR" dirty="0"/>
              <a:t>TEHLİKELİ HIZDA ÇALIŞMAK VEYA TEHLİKELİ ALET KULLANMAK</a:t>
            </a:r>
          </a:p>
          <a:p>
            <a:pPr algn="just"/>
            <a:r>
              <a:rPr lang="tr-TR" dirty="0"/>
              <a:t>GÜVENLİK DONANIMINI KULLANILMAZ DURUMA SOKMAK</a:t>
            </a:r>
          </a:p>
          <a:p>
            <a:pPr algn="just"/>
            <a:r>
              <a:rPr lang="tr-TR" dirty="0"/>
              <a:t>TEHLİKELİ CİHAZLAR KULLANMAK YA DA DONANIMI GÜVENSİZ YÖNETMEK</a:t>
            </a:r>
          </a:p>
          <a:p>
            <a:pPr algn="just"/>
            <a:r>
              <a:rPr lang="tr-TR" dirty="0"/>
              <a:t>UYGUNSUZ VE GÜVENSİZ YÜKLEME, KARIŞTIRMA, İSTİF; YERLEŞTİRME VE BENZERİ  DAVRANIŞLAR</a:t>
            </a:r>
          </a:p>
          <a:p>
            <a:pPr algn="just"/>
            <a:r>
              <a:rPr lang="tr-TR" dirty="0"/>
              <a:t> GÜVENSİZ DURUM VE DURUŞLAR</a:t>
            </a:r>
          </a:p>
          <a:p>
            <a:pPr algn="just"/>
            <a:r>
              <a:rPr lang="tr-TR" dirty="0"/>
              <a:t>HAREKETLİ VE TEHLİKELİ YERLERDE TEDBİRSİZ  ÇALIŞMAK</a:t>
            </a:r>
          </a:p>
          <a:p>
            <a:pPr algn="just"/>
            <a:r>
              <a:rPr lang="tr-TR" dirty="0"/>
              <a:t>ŞAŞIRMAK,  KIZGINLIK,  SUİSTİMAL, ÜRKME GİBİ DAVRANIŞLAR</a:t>
            </a:r>
          </a:p>
          <a:p>
            <a:pPr algn="just"/>
            <a:r>
              <a:rPr lang="tr-TR" dirty="0"/>
              <a:t>GÜVENLİĞİ ÖNEMSEMEMEK, YA DA KİŞİSEL KORUYUCU EKİPMANI KULLANMAMAK</a:t>
            </a:r>
          </a:p>
          <a:p>
            <a:pPr algn="just"/>
            <a:r>
              <a:rPr lang="tr-TR" dirty="0"/>
              <a:t>UYARI LEVHALARINA GEREKLİ UYUMU GÖSTERMEMEK</a:t>
            </a:r>
          </a:p>
        </p:txBody>
      </p:sp>
    </p:spTree>
    <p:extLst>
      <p:ext uri="{BB962C8B-B14F-4D97-AF65-F5344CB8AC3E}">
        <p14:creationId xmlns:p14="http://schemas.microsoft.com/office/powerpoint/2010/main" val="785140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19</a:t>
            </a:fld>
            <a:endParaRPr lang="tr-TR" dirty="0"/>
          </a:p>
        </p:txBody>
      </p:sp>
      <p:sp>
        <p:nvSpPr>
          <p:cNvPr id="19" name="Dikdörtgen 18"/>
          <p:cNvSpPr/>
          <p:nvPr/>
        </p:nvSpPr>
        <p:spPr>
          <a:xfrm>
            <a:off x="0" y="658033"/>
            <a:ext cx="5889048" cy="369332"/>
          </a:xfrm>
          <a:prstGeom prst="rect">
            <a:avLst/>
          </a:prstGeom>
        </p:spPr>
        <p:txBody>
          <a:bodyPr wrap="none">
            <a:spAutoFit/>
          </a:bodyPr>
          <a:lstStyle/>
          <a:p>
            <a:pPr marL="285750" indent="-285750">
              <a:buFont typeface="Arial" pitchFamily="34" charset="0"/>
              <a:buChar char="•"/>
            </a:pPr>
            <a:r>
              <a:rPr lang="nn-NO" b="1" dirty="0"/>
              <a:t>İŞ KAZALARININ ve MESLEK HASTALIKLARININ SEBEPLERİ</a:t>
            </a:r>
          </a:p>
        </p:txBody>
      </p:sp>
      <p:sp>
        <p:nvSpPr>
          <p:cNvPr id="2" name="Dikdörtgen 1"/>
          <p:cNvSpPr/>
          <p:nvPr/>
        </p:nvSpPr>
        <p:spPr>
          <a:xfrm>
            <a:off x="287908" y="1321385"/>
            <a:ext cx="2363147" cy="369332"/>
          </a:xfrm>
          <a:prstGeom prst="rect">
            <a:avLst/>
          </a:prstGeom>
        </p:spPr>
        <p:txBody>
          <a:bodyPr wrap="none">
            <a:spAutoFit/>
          </a:bodyPr>
          <a:lstStyle/>
          <a:p>
            <a:pPr algn="ctr">
              <a:defRPr/>
            </a:pPr>
            <a:r>
              <a:rPr lang="tr-TR" b="1" dirty="0">
                <a:solidFill>
                  <a:srgbClr val="7030A0"/>
                </a:solidFill>
                <a:effectLst>
                  <a:outerShdw blurRad="38100" dist="38100" dir="2700000" algn="tl">
                    <a:srgbClr val="000000"/>
                  </a:outerShdw>
                </a:effectLst>
              </a:rPr>
              <a:t>GÜVENSİZ </a:t>
            </a:r>
            <a:r>
              <a:rPr lang="tr-TR" b="1" dirty="0" smtClean="0">
                <a:solidFill>
                  <a:srgbClr val="7030A0"/>
                </a:solidFill>
                <a:effectLst>
                  <a:outerShdw blurRad="38100" dist="38100" dir="2700000" algn="tl">
                    <a:srgbClr val="000000"/>
                  </a:outerShdw>
                </a:effectLst>
              </a:rPr>
              <a:t>DURUMLAR</a:t>
            </a:r>
            <a:endParaRPr lang="tr-TR" b="1" dirty="0">
              <a:solidFill>
                <a:schemeClr val="folHlink"/>
              </a:solidFill>
              <a:effectLst>
                <a:outerShdw blurRad="38100" dist="38100" dir="2700000" algn="tl">
                  <a:srgbClr val="000000"/>
                </a:outerShdw>
              </a:effectLst>
            </a:endParaRPr>
          </a:p>
        </p:txBody>
      </p:sp>
      <p:pic>
        <p:nvPicPr>
          <p:cNvPr id="14" name="Picture 1" descr="O:\İGS Temel Eğitimi\Sunu resimler\10348229-electrocuted-long-haired-man-changing-a-lightbulb.jpg"/>
          <p:cNvPicPr>
            <a:picLocks noChangeAspect="1" noChangeArrowheads="1"/>
          </p:cNvPicPr>
          <p:nvPr/>
        </p:nvPicPr>
        <p:blipFill>
          <a:blip r:embed="rId3" cstate="print"/>
          <a:srcRect/>
          <a:stretch>
            <a:fillRect/>
          </a:stretch>
        </p:blipFill>
        <p:spPr bwMode="auto">
          <a:xfrm>
            <a:off x="4150023" y="3955780"/>
            <a:ext cx="2048620" cy="2048620"/>
          </a:xfrm>
          <a:prstGeom prst="rect">
            <a:avLst/>
          </a:prstGeom>
          <a:noFill/>
        </p:spPr>
      </p:pic>
      <p:pic>
        <p:nvPicPr>
          <p:cNvPr id="15" name="Picture 11" descr="http://rthaber.com/imagecache/bana-bir-sey-olmaz-demeyin-fi801425.jpg"/>
          <p:cNvPicPr>
            <a:picLocks noChangeAspect="1" noChangeArrowheads="1"/>
          </p:cNvPicPr>
          <p:nvPr/>
        </p:nvPicPr>
        <p:blipFill>
          <a:blip r:embed="rId4" cstate="print"/>
          <a:srcRect/>
          <a:stretch>
            <a:fillRect/>
          </a:stretch>
        </p:blipFill>
        <p:spPr bwMode="auto">
          <a:xfrm>
            <a:off x="6173738" y="4194109"/>
            <a:ext cx="2719440" cy="1810291"/>
          </a:xfrm>
          <a:prstGeom prst="rect">
            <a:avLst/>
          </a:prstGeom>
          <a:noFill/>
        </p:spPr>
      </p:pic>
      <p:sp>
        <p:nvSpPr>
          <p:cNvPr id="6" name="Dikdörtgen 5"/>
          <p:cNvSpPr/>
          <p:nvPr/>
        </p:nvSpPr>
        <p:spPr>
          <a:xfrm>
            <a:off x="287181" y="1815349"/>
            <a:ext cx="4572000" cy="1754326"/>
          </a:xfrm>
          <a:prstGeom prst="rect">
            <a:avLst/>
          </a:prstGeom>
        </p:spPr>
        <p:txBody>
          <a:bodyPr>
            <a:spAutoFit/>
          </a:bodyPr>
          <a:lstStyle/>
          <a:p>
            <a:pPr>
              <a:lnSpc>
                <a:spcPct val="150000"/>
              </a:lnSpc>
              <a:buClr>
                <a:srgbClr val="FF0000"/>
              </a:buClr>
              <a:buFont typeface="Wingdings" pitchFamily="2" charset="2"/>
              <a:buChar char="ü"/>
            </a:pPr>
            <a:r>
              <a:rPr lang="tr-TR" b="1" dirty="0">
                <a:solidFill>
                  <a:srgbClr val="002060"/>
                </a:solidFill>
              </a:rPr>
              <a:t>BAKIMI YAPILMAMIŞ  EKİPMAN</a:t>
            </a:r>
          </a:p>
          <a:p>
            <a:pPr>
              <a:lnSpc>
                <a:spcPct val="150000"/>
              </a:lnSpc>
              <a:buClr>
                <a:srgbClr val="FF0000"/>
              </a:buClr>
              <a:buFont typeface="Wingdings" pitchFamily="2" charset="2"/>
              <a:buChar char="ü"/>
            </a:pPr>
            <a:r>
              <a:rPr lang="tr-TR" b="1" dirty="0">
                <a:solidFill>
                  <a:srgbClr val="002060"/>
                </a:solidFill>
              </a:rPr>
              <a:t>HASARLI EKİPMAN</a:t>
            </a:r>
          </a:p>
          <a:p>
            <a:pPr>
              <a:lnSpc>
                <a:spcPct val="150000"/>
              </a:lnSpc>
              <a:buClr>
                <a:srgbClr val="FF0000"/>
              </a:buClr>
              <a:buFont typeface="Wingdings" pitchFamily="2" charset="2"/>
              <a:buChar char="ü"/>
            </a:pPr>
            <a:r>
              <a:rPr lang="tr-TR" b="1" dirty="0">
                <a:solidFill>
                  <a:srgbClr val="002060"/>
                </a:solidFill>
              </a:rPr>
              <a:t>EKİPMANIN YANLIŞ KULLANIMI</a:t>
            </a:r>
          </a:p>
          <a:p>
            <a:pPr>
              <a:lnSpc>
                <a:spcPct val="150000"/>
              </a:lnSpc>
              <a:buClr>
                <a:srgbClr val="FF0000"/>
              </a:buClr>
              <a:buFont typeface="Wingdings" pitchFamily="2" charset="2"/>
              <a:buChar char="ü"/>
            </a:pPr>
            <a:r>
              <a:rPr lang="tr-TR" b="1" dirty="0">
                <a:solidFill>
                  <a:srgbClr val="002060"/>
                </a:solidFill>
              </a:rPr>
              <a:t>YETERSİZ KORUYUCU   EKİPMAN</a:t>
            </a:r>
            <a:endParaRPr lang="tr-TR" b="1" dirty="0">
              <a:solidFill>
                <a:srgbClr val="002060"/>
              </a:solidFill>
            </a:endParaRPr>
          </a:p>
        </p:txBody>
      </p:sp>
      <p:sp>
        <p:nvSpPr>
          <p:cNvPr id="12" name="Dikdörtgen 11"/>
          <p:cNvSpPr/>
          <p:nvPr/>
        </p:nvSpPr>
        <p:spPr>
          <a:xfrm>
            <a:off x="287181" y="3518857"/>
            <a:ext cx="4572000" cy="3416320"/>
          </a:xfrm>
          <a:prstGeom prst="rect">
            <a:avLst/>
          </a:prstGeom>
        </p:spPr>
        <p:txBody>
          <a:bodyPr>
            <a:spAutoFit/>
          </a:bodyPr>
          <a:lstStyle/>
          <a:p>
            <a:pPr>
              <a:lnSpc>
                <a:spcPct val="150000"/>
              </a:lnSpc>
              <a:buClr>
                <a:srgbClr val="FF0000"/>
              </a:buClr>
              <a:buFont typeface="Wingdings" pitchFamily="2" charset="2"/>
              <a:buChar char="ü"/>
            </a:pPr>
            <a:r>
              <a:rPr lang="tr-TR" b="1" dirty="0">
                <a:solidFill>
                  <a:srgbClr val="002060"/>
                </a:solidFill>
              </a:rPr>
              <a:t>UYGUN OLMAYAN EKİPMAN KULLANIMI</a:t>
            </a:r>
          </a:p>
          <a:p>
            <a:pPr>
              <a:lnSpc>
                <a:spcPct val="150000"/>
              </a:lnSpc>
              <a:buClr>
                <a:srgbClr val="FF0000"/>
              </a:buClr>
              <a:buFont typeface="Wingdings" pitchFamily="2" charset="2"/>
              <a:buChar char="ü"/>
            </a:pPr>
            <a:r>
              <a:rPr lang="tr-TR" b="1" dirty="0">
                <a:solidFill>
                  <a:srgbClr val="002060"/>
                </a:solidFill>
              </a:rPr>
              <a:t>UYGUN OLMAYAN MUHAFAZALAR</a:t>
            </a:r>
          </a:p>
          <a:p>
            <a:pPr>
              <a:lnSpc>
                <a:spcPct val="150000"/>
              </a:lnSpc>
              <a:buClr>
                <a:srgbClr val="FF0000"/>
              </a:buClr>
              <a:buFont typeface="Wingdings" pitchFamily="2" charset="2"/>
              <a:buChar char="ü"/>
            </a:pPr>
            <a:r>
              <a:rPr lang="tr-TR" b="1" dirty="0">
                <a:solidFill>
                  <a:srgbClr val="002060"/>
                </a:solidFill>
              </a:rPr>
              <a:t>YETERSİZ UYARI </a:t>
            </a:r>
            <a:r>
              <a:rPr lang="tr-TR" b="1" dirty="0" smtClean="0">
                <a:solidFill>
                  <a:srgbClr val="002060"/>
                </a:solidFill>
              </a:rPr>
              <a:t>SİSTEMİ</a:t>
            </a:r>
          </a:p>
          <a:p>
            <a:pPr>
              <a:lnSpc>
                <a:spcPct val="150000"/>
              </a:lnSpc>
              <a:buClr>
                <a:srgbClr val="FF0000"/>
              </a:buClr>
              <a:buFont typeface="Wingdings" pitchFamily="2" charset="2"/>
              <a:buChar char="ü"/>
            </a:pPr>
            <a:r>
              <a:rPr lang="tr-TR" b="1" dirty="0">
                <a:solidFill>
                  <a:srgbClr val="C00000"/>
                </a:solidFill>
              </a:rPr>
              <a:t>İŞ YERİ </a:t>
            </a:r>
            <a:r>
              <a:rPr lang="tr-TR" b="1" dirty="0" smtClean="0">
                <a:solidFill>
                  <a:srgbClr val="C00000"/>
                </a:solidFill>
              </a:rPr>
              <a:t>DÜZENSİZLİĞİ</a:t>
            </a:r>
          </a:p>
          <a:p>
            <a:pPr>
              <a:lnSpc>
                <a:spcPct val="150000"/>
              </a:lnSpc>
              <a:buClr>
                <a:srgbClr val="FF0000"/>
              </a:buClr>
              <a:buFont typeface="Wingdings" pitchFamily="2" charset="2"/>
              <a:buChar char="ü"/>
            </a:pPr>
            <a:r>
              <a:rPr lang="tr-TR" b="1" dirty="0">
                <a:solidFill>
                  <a:srgbClr val="C00000"/>
                </a:solidFill>
              </a:rPr>
              <a:t>ZEMİN KİRLİLİĞİ</a:t>
            </a:r>
          </a:p>
          <a:p>
            <a:pPr>
              <a:lnSpc>
                <a:spcPct val="150000"/>
              </a:lnSpc>
              <a:buClr>
                <a:srgbClr val="FF0000"/>
              </a:buClr>
              <a:buFont typeface="Wingdings" pitchFamily="2" charset="2"/>
              <a:buChar char="ü"/>
            </a:pPr>
            <a:r>
              <a:rPr lang="tr-TR" b="1" dirty="0">
                <a:solidFill>
                  <a:srgbClr val="C00000"/>
                </a:solidFill>
              </a:rPr>
              <a:t>DAĞINIK VE DÜZENSİZ  ÇALIŞMA ORTAMI</a:t>
            </a:r>
          </a:p>
          <a:p>
            <a:pPr>
              <a:lnSpc>
                <a:spcPct val="150000"/>
              </a:lnSpc>
              <a:buClr>
                <a:srgbClr val="FF0000"/>
              </a:buClr>
              <a:buFont typeface="Wingdings" pitchFamily="2" charset="2"/>
              <a:buChar char="ü"/>
            </a:pPr>
            <a:endParaRPr lang="tr-TR" b="1" dirty="0">
              <a:solidFill>
                <a:srgbClr val="C00000"/>
              </a:solidFill>
            </a:endParaRPr>
          </a:p>
          <a:p>
            <a:pPr>
              <a:lnSpc>
                <a:spcPct val="150000"/>
              </a:lnSpc>
              <a:buClr>
                <a:srgbClr val="FF0000"/>
              </a:buClr>
              <a:buFont typeface="Wingdings" pitchFamily="2" charset="2"/>
              <a:buChar char="ü"/>
            </a:pPr>
            <a:endParaRPr lang="tr-TR" dirty="0"/>
          </a:p>
        </p:txBody>
      </p:sp>
      <p:sp>
        <p:nvSpPr>
          <p:cNvPr id="16" name="Dikdörtgen 15"/>
          <p:cNvSpPr/>
          <p:nvPr/>
        </p:nvSpPr>
        <p:spPr>
          <a:xfrm>
            <a:off x="4443110" y="1642981"/>
            <a:ext cx="2262799" cy="369332"/>
          </a:xfrm>
          <a:prstGeom prst="rect">
            <a:avLst/>
          </a:prstGeom>
        </p:spPr>
        <p:txBody>
          <a:bodyPr wrap="square">
            <a:spAutoFit/>
          </a:bodyPr>
          <a:lstStyle/>
          <a:p>
            <a:pPr algn="ctr"/>
            <a:r>
              <a:rPr lang="tr-TR" b="1" dirty="0" smtClean="0">
                <a:solidFill>
                  <a:srgbClr val="7030A0"/>
                </a:solidFill>
              </a:rPr>
              <a:t>ÇEVRE </a:t>
            </a:r>
            <a:r>
              <a:rPr lang="tr-TR" b="1" dirty="0">
                <a:solidFill>
                  <a:srgbClr val="7030A0"/>
                </a:solidFill>
              </a:rPr>
              <a:t>KOŞULLARI</a:t>
            </a:r>
            <a:endParaRPr lang="tr-TR" b="1" dirty="0">
              <a:solidFill>
                <a:srgbClr val="7030A0"/>
              </a:solidFill>
            </a:endParaRPr>
          </a:p>
        </p:txBody>
      </p:sp>
      <p:sp>
        <p:nvSpPr>
          <p:cNvPr id="17" name="Dikdörtgen 16"/>
          <p:cNvSpPr/>
          <p:nvPr/>
        </p:nvSpPr>
        <p:spPr>
          <a:xfrm>
            <a:off x="6776925" y="1342899"/>
            <a:ext cx="2116253" cy="1338828"/>
          </a:xfrm>
          <a:prstGeom prst="rect">
            <a:avLst/>
          </a:prstGeom>
        </p:spPr>
        <p:txBody>
          <a:bodyPr wrap="square">
            <a:spAutoFit/>
          </a:bodyPr>
          <a:lstStyle/>
          <a:p>
            <a:pPr>
              <a:lnSpc>
                <a:spcPct val="150000"/>
              </a:lnSpc>
              <a:buClr>
                <a:srgbClr val="FF0000"/>
              </a:buClr>
              <a:buFont typeface="Wingdings" pitchFamily="2" charset="2"/>
              <a:buChar char="ü"/>
            </a:pPr>
            <a:r>
              <a:rPr lang="tr-TR" b="1" dirty="0">
                <a:solidFill>
                  <a:srgbClr val="002060"/>
                </a:solidFill>
              </a:rPr>
              <a:t>GÜRÜLTÜ</a:t>
            </a:r>
          </a:p>
          <a:p>
            <a:pPr>
              <a:lnSpc>
                <a:spcPct val="150000"/>
              </a:lnSpc>
              <a:buClr>
                <a:srgbClr val="FF0000"/>
              </a:buClr>
              <a:buFont typeface="Wingdings" pitchFamily="2" charset="2"/>
              <a:buChar char="ü"/>
            </a:pPr>
            <a:r>
              <a:rPr lang="tr-TR" b="1" dirty="0">
                <a:solidFill>
                  <a:srgbClr val="002060"/>
                </a:solidFill>
              </a:rPr>
              <a:t>AYDINLATMA</a:t>
            </a:r>
          </a:p>
          <a:p>
            <a:pPr>
              <a:lnSpc>
                <a:spcPct val="150000"/>
              </a:lnSpc>
              <a:buClr>
                <a:srgbClr val="FF0000"/>
              </a:buClr>
              <a:buFont typeface="Wingdings" pitchFamily="2" charset="2"/>
              <a:buChar char="ü"/>
            </a:pPr>
            <a:r>
              <a:rPr lang="tr-TR" b="1" dirty="0">
                <a:solidFill>
                  <a:srgbClr val="002060"/>
                </a:solidFill>
              </a:rPr>
              <a:t>TİTREŞİM</a:t>
            </a:r>
            <a:endParaRPr lang="tr-TR" b="1" dirty="0">
              <a:solidFill>
                <a:srgbClr val="002060"/>
              </a:solidFill>
            </a:endParaRPr>
          </a:p>
        </p:txBody>
      </p:sp>
      <p:sp>
        <p:nvSpPr>
          <p:cNvPr id="18" name="Dikdörtgen 17"/>
          <p:cNvSpPr/>
          <p:nvPr/>
        </p:nvSpPr>
        <p:spPr>
          <a:xfrm>
            <a:off x="4556363" y="2944012"/>
            <a:ext cx="2523380" cy="369332"/>
          </a:xfrm>
          <a:prstGeom prst="rect">
            <a:avLst/>
          </a:prstGeom>
        </p:spPr>
        <p:txBody>
          <a:bodyPr wrap="square">
            <a:spAutoFit/>
          </a:bodyPr>
          <a:lstStyle/>
          <a:p>
            <a:pPr algn="ctr"/>
            <a:r>
              <a:rPr lang="tr-TR" b="1" dirty="0" smtClean="0">
                <a:solidFill>
                  <a:srgbClr val="7030A0"/>
                </a:solidFill>
              </a:rPr>
              <a:t>DENETİM  NOKSANLIĞI</a:t>
            </a:r>
            <a:endParaRPr lang="tr-TR" b="1" dirty="0">
              <a:solidFill>
                <a:srgbClr val="7030A0"/>
              </a:solidFill>
            </a:endParaRPr>
          </a:p>
        </p:txBody>
      </p:sp>
    </p:spTree>
    <p:extLst>
      <p:ext uri="{BB962C8B-B14F-4D97-AF65-F5344CB8AC3E}">
        <p14:creationId xmlns:p14="http://schemas.microsoft.com/office/powerpoint/2010/main" val="325064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pic>
        <p:nvPicPr>
          <p:cNvPr id="12" name="Picture 2" descr="http://www.ebrarkucukoner.com/ebr/13.jpg"/>
          <p:cNvPicPr>
            <a:picLocks noChangeAspect="1" noChangeArrowheads="1"/>
          </p:cNvPicPr>
          <p:nvPr/>
        </p:nvPicPr>
        <p:blipFill rotWithShape="1">
          <a:blip r:embed="rId3" cstate="print"/>
          <a:srcRect l="23100" r="29208"/>
          <a:stretch/>
        </p:blipFill>
        <p:spPr bwMode="auto">
          <a:xfrm>
            <a:off x="338303" y="1603552"/>
            <a:ext cx="2232248" cy="4709053"/>
          </a:xfrm>
          <a:prstGeom prst="rect">
            <a:avLst/>
          </a:prstGeom>
          <a:noFill/>
        </p:spPr>
      </p:pic>
      <p:pic>
        <p:nvPicPr>
          <p:cNvPr id="2" name="Resim 1"/>
          <p:cNvPicPr>
            <a:picLocks noChangeAspect="1"/>
          </p:cNvPicPr>
          <p:nvPr/>
        </p:nvPicPr>
        <p:blipFill>
          <a:blip r:embed="rId4"/>
          <a:stretch>
            <a:fillRect/>
          </a:stretch>
        </p:blipFill>
        <p:spPr>
          <a:xfrm>
            <a:off x="3471568" y="1376320"/>
            <a:ext cx="4086795" cy="2191056"/>
          </a:xfrm>
          <a:prstGeom prst="rect">
            <a:avLst/>
          </a:prstGeom>
          <a:ln>
            <a:noFill/>
          </a:ln>
          <a:effectLst>
            <a:softEdge rad="112500"/>
          </a:effectLst>
        </p:spPr>
      </p:pic>
      <p:pic>
        <p:nvPicPr>
          <p:cNvPr id="1026" name="Picture 2" descr="http://www.sanalfirma.com/wp-content/uploads/2013/09/is-guvenligi-isci-sagligi.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76418" y="3637745"/>
            <a:ext cx="2454547" cy="24545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eforosgb.com/wp-content/uploads/2013/12/is_guv_2.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2700" y="3669388"/>
            <a:ext cx="3089892" cy="2317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143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20</a:t>
            </a:fld>
            <a:endParaRPr lang="tr-TR" dirty="0"/>
          </a:p>
        </p:txBody>
      </p:sp>
      <p:sp>
        <p:nvSpPr>
          <p:cNvPr id="19" name="Dikdörtgen 18"/>
          <p:cNvSpPr/>
          <p:nvPr/>
        </p:nvSpPr>
        <p:spPr>
          <a:xfrm>
            <a:off x="0" y="658033"/>
            <a:ext cx="3359702" cy="369332"/>
          </a:xfrm>
          <a:prstGeom prst="rect">
            <a:avLst/>
          </a:prstGeom>
        </p:spPr>
        <p:txBody>
          <a:bodyPr wrap="none">
            <a:spAutoFit/>
          </a:bodyPr>
          <a:lstStyle/>
          <a:p>
            <a:pPr marL="285750" indent="-285750">
              <a:buFont typeface="Arial" pitchFamily="34" charset="0"/>
              <a:buChar char="•"/>
            </a:pPr>
            <a:r>
              <a:rPr lang="nn-NO" b="1" dirty="0"/>
              <a:t>KİŞİSEL KORUYUCU DONANIM</a:t>
            </a:r>
          </a:p>
        </p:txBody>
      </p:sp>
      <p:sp>
        <p:nvSpPr>
          <p:cNvPr id="3" name="Dikdörtgen 2"/>
          <p:cNvSpPr/>
          <p:nvPr/>
        </p:nvSpPr>
        <p:spPr>
          <a:xfrm>
            <a:off x="197768" y="1536939"/>
            <a:ext cx="6534472" cy="923330"/>
          </a:xfrm>
          <a:prstGeom prst="rect">
            <a:avLst/>
          </a:prstGeom>
        </p:spPr>
        <p:txBody>
          <a:bodyPr wrap="square">
            <a:spAutoFit/>
          </a:bodyPr>
          <a:lstStyle/>
          <a:p>
            <a:pPr marL="342900" indent="-342900"/>
            <a:r>
              <a:rPr lang="tr-TR" dirty="0">
                <a:solidFill>
                  <a:srgbClr val="C00000"/>
                </a:solidFill>
                <a:latin typeface="Verdana" pitchFamily="34" charset="0"/>
              </a:rPr>
              <a:t>Çalışan tarafından giyilen, takılan, </a:t>
            </a:r>
            <a:r>
              <a:rPr lang="tr-TR" dirty="0" smtClean="0">
                <a:solidFill>
                  <a:srgbClr val="C00000"/>
                </a:solidFill>
                <a:latin typeface="Verdana" pitchFamily="34" charset="0"/>
              </a:rPr>
              <a:t>bu amaca </a:t>
            </a:r>
            <a:r>
              <a:rPr lang="tr-TR" dirty="0">
                <a:solidFill>
                  <a:srgbClr val="C00000"/>
                </a:solidFill>
                <a:latin typeface="Verdana" pitchFamily="34" charset="0"/>
              </a:rPr>
              <a:t>uygun olarak tasarımı </a:t>
            </a:r>
            <a:r>
              <a:rPr lang="tr-TR" dirty="0" smtClean="0">
                <a:solidFill>
                  <a:srgbClr val="C00000"/>
                </a:solidFill>
                <a:latin typeface="Verdana" pitchFamily="34" charset="0"/>
              </a:rPr>
              <a:t>yapılmış tüm </a:t>
            </a:r>
            <a:r>
              <a:rPr lang="tr-TR" dirty="0" err="1" smtClean="0">
                <a:solidFill>
                  <a:srgbClr val="C00000"/>
                </a:solidFill>
                <a:latin typeface="Verdana" pitchFamily="34" charset="0"/>
              </a:rPr>
              <a:t>alet,araç</a:t>
            </a:r>
            <a:r>
              <a:rPr lang="tr-TR" dirty="0">
                <a:solidFill>
                  <a:srgbClr val="C00000"/>
                </a:solidFill>
                <a:latin typeface="Verdana" pitchFamily="34" charset="0"/>
              </a:rPr>
              <a:t>, gereç </a:t>
            </a:r>
            <a:r>
              <a:rPr lang="tr-TR" dirty="0" smtClean="0">
                <a:solidFill>
                  <a:srgbClr val="C00000"/>
                </a:solidFill>
                <a:latin typeface="Verdana" pitchFamily="34" charset="0"/>
              </a:rPr>
              <a:t>ve cihazları, ifade </a:t>
            </a:r>
            <a:r>
              <a:rPr lang="tr-TR" dirty="0">
                <a:solidFill>
                  <a:srgbClr val="C00000"/>
                </a:solidFill>
                <a:latin typeface="Verdana" pitchFamily="34" charset="0"/>
              </a:rPr>
              <a:t>eder. </a:t>
            </a:r>
          </a:p>
        </p:txBody>
      </p:sp>
      <p:pic>
        <p:nvPicPr>
          <p:cNvPr id="20" name="Picture 1" descr="O:\İGS Temel Eğitimi\Sunu resimler\5420900-safety-gear-kit-close-up.jpg"/>
          <p:cNvPicPr>
            <a:picLocks noChangeAspect="1" noChangeArrowheads="1"/>
          </p:cNvPicPr>
          <p:nvPr/>
        </p:nvPicPr>
        <p:blipFill>
          <a:blip r:embed="rId3" cstate="print"/>
          <a:srcRect/>
          <a:stretch>
            <a:fillRect/>
          </a:stretch>
        </p:blipFill>
        <p:spPr bwMode="auto">
          <a:xfrm>
            <a:off x="6688347" y="1368951"/>
            <a:ext cx="2383701" cy="1591120"/>
          </a:xfrm>
          <a:prstGeom prst="rect">
            <a:avLst/>
          </a:prstGeom>
          <a:noFill/>
        </p:spPr>
      </p:pic>
      <p:sp>
        <p:nvSpPr>
          <p:cNvPr id="9" name="Dikdörtgen 8"/>
          <p:cNvSpPr/>
          <p:nvPr/>
        </p:nvSpPr>
        <p:spPr>
          <a:xfrm>
            <a:off x="197768" y="2699320"/>
            <a:ext cx="2665025" cy="369332"/>
          </a:xfrm>
          <a:prstGeom prst="rect">
            <a:avLst/>
          </a:prstGeom>
        </p:spPr>
        <p:txBody>
          <a:bodyPr wrap="none">
            <a:spAutoFit/>
          </a:bodyPr>
          <a:lstStyle/>
          <a:p>
            <a:pPr marL="838200" lvl="0" indent="-838200">
              <a:spcBef>
                <a:spcPct val="0"/>
              </a:spcBef>
              <a:defRPr/>
            </a:pPr>
            <a:r>
              <a:rPr lang="tr-TR" b="1" dirty="0">
                <a:solidFill>
                  <a:srgbClr val="FF0000"/>
                </a:solidFill>
                <a:effectLst>
                  <a:outerShdw blurRad="38100" dist="25400" dir="5400000" algn="tl" rotWithShape="0">
                    <a:srgbClr val="000000">
                      <a:alpha val="43000"/>
                    </a:srgbClr>
                  </a:outerShdw>
                </a:effectLst>
              </a:rPr>
              <a:t>Kulak ve Göz Koruyucuları</a:t>
            </a:r>
          </a:p>
        </p:txBody>
      </p:sp>
      <p:pic>
        <p:nvPicPr>
          <p:cNvPr id="21" name="Picture 2" descr="http://t2.gstatic.com/images?q=tbn:ANd9GcQZaDXS34Fdpi2WPLXriO22frMTTrS4713Ka3x3xOIWzQSNDOWiJw"/>
          <p:cNvPicPr>
            <a:picLocks noChangeAspect="1" noChangeArrowheads="1"/>
          </p:cNvPicPr>
          <p:nvPr/>
        </p:nvPicPr>
        <p:blipFill>
          <a:blip r:embed="rId4" cstate="print"/>
          <a:srcRect/>
          <a:stretch>
            <a:fillRect/>
          </a:stretch>
        </p:blipFill>
        <p:spPr bwMode="auto">
          <a:xfrm>
            <a:off x="3301587" y="4324846"/>
            <a:ext cx="2880320" cy="1729947"/>
          </a:xfrm>
          <a:prstGeom prst="rect">
            <a:avLst/>
          </a:prstGeom>
          <a:noFill/>
        </p:spPr>
      </p:pic>
      <p:sp>
        <p:nvSpPr>
          <p:cNvPr id="22" name="Dikdörtgen 21"/>
          <p:cNvSpPr/>
          <p:nvPr/>
        </p:nvSpPr>
        <p:spPr>
          <a:xfrm>
            <a:off x="232274" y="3191208"/>
            <a:ext cx="4572000" cy="923330"/>
          </a:xfrm>
          <a:prstGeom prst="rect">
            <a:avLst/>
          </a:prstGeom>
        </p:spPr>
        <p:txBody>
          <a:bodyPr>
            <a:spAutoFit/>
          </a:bodyPr>
          <a:lstStyle/>
          <a:p>
            <a:r>
              <a:rPr lang="tr-TR" b="1" dirty="0">
                <a:solidFill>
                  <a:srgbClr val="CC03ED"/>
                </a:solidFill>
              </a:rPr>
              <a:t>Bu tip koruyucular duymamızı tamamen kaldırmayıp 20-30 desibel nispetinde ses veya gürültünün seviyesini azaltır.</a:t>
            </a:r>
            <a:endParaRPr lang="tr-TR" dirty="0">
              <a:solidFill>
                <a:srgbClr val="CC03ED"/>
              </a:solidFill>
            </a:endParaRPr>
          </a:p>
        </p:txBody>
      </p:sp>
      <p:pic>
        <p:nvPicPr>
          <p:cNvPr id="23" name="Picture 12" descr="http://www.sentekmakina.com/urunler/urun_resim/is_guvenligi/kulak_tikaci.jpg"/>
          <p:cNvPicPr>
            <a:picLocks noChangeAspect="1" noChangeArrowheads="1"/>
          </p:cNvPicPr>
          <p:nvPr/>
        </p:nvPicPr>
        <p:blipFill>
          <a:blip r:embed="rId5" cstate="print"/>
          <a:srcRect/>
          <a:stretch>
            <a:fillRect/>
          </a:stretch>
        </p:blipFill>
        <p:spPr bwMode="auto">
          <a:xfrm>
            <a:off x="472565" y="4169345"/>
            <a:ext cx="2414571" cy="1656184"/>
          </a:xfrm>
          <a:prstGeom prst="rect">
            <a:avLst/>
          </a:prstGeom>
          <a:noFill/>
        </p:spPr>
      </p:pic>
      <p:sp>
        <p:nvSpPr>
          <p:cNvPr id="25" name="Dikdörtgen 24"/>
          <p:cNvSpPr/>
          <p:nvPr/>
        </p:nvSpPr>
        <p:spPr>
          <a:xfrm>
            <a:off x="6077316" y="3597867"/>
            <a:ext cx="2962093" cy="2834622"/>
          </a:xfrm>
          <a:prstGeom prst="rect">
            <a:avLst/>
          </a:prstGeom>
        </p:spPr>
        <p:txBody>
          <a:bodyPr wrap="square">
            <a:spAutoFit/>
          </a:bodyPr>
          <a:lstStyle/>
          <a:p>
            <a:pPr>
              <a:lnSpc>
                <a:spcPct val="110000"/>
              </a:lnSpc>
            </a:pPr>
            <a:r>
              <a:rPr lang="tr-TR" b="1" dirty="0">
                <a:solidFill>
                  <a:srgbClr val="C00000"/>
                </a:solidFill>
              </a:rPr>
              <a:t> GÖZLÜK</a:t>
            </a:r>
          </a:p>
          <a:p>
            <a:pPr algn="just">
              <a:lnSpc>
                <a:spcPct val="110000"/>
              </a:lnSpc>
              <a:buFont typeface="Arial" pitchFamily="34" charset="0"/>
              <a:buChar char="•"/>
            </a:pPr>
            <a:r>
              <a:rPr lang="tr-TR" b="1" dirty="0">
                <a:solidFill>
                  <a:srgbClr val="000099"/>
                </a:solidFill>
              </a:rPr>
              <a:t>Uçucu parçalara, </a:t>
            </a:r>
          </a:p>
          <a:p>
            <a:pPr algn="just">
              <a:lnSpc>
                <a:spcPct val="110000"/>
              </a:lnSpc>
              <a:buFont typeface="Arial" pitchFamily="34" charset="0"/>
              <a:buChar char="•"/>
            </a:pPr>
            <a:r>
              <a:rPr lang="tr-TR" b="1" dirty="0">
                <a:solidFill>
                  <a:srgbClr val="000099"/>
                </a:solidFill>
              </a:rPr>
              <a:t>Tozlara, </a:t>
            </a:r>
          </a:p>
          <a:p>
            <a:pPr algn="just">
              <a:lnSpc>
                <a:spcPct val="110000"/>
              </a:lnSpc>
              <a:buFont typeface="Arial" pitchFamily="34" charset="0"/>
              <a:buChar char="•"/>
            </a:pPr>
            <a:r>
              <a:rPr lang="tr-TR" b="1" dirty="0">
                <a:solidFill>
                  <a:srgbClr val="000099"/>
                </a:solidFill>
              </a:rPr>
              <a:t>Kıvılcımlara,</a:t>
            </a:r>
          </a:p>
          <a:p>
            <a:pPr algn="just">
              <a:lnSpc>
                <a:spcPct val="110000"/>
              </a:lnSpc>
              <a:buFont typeface="Arial" pitchFamily="34" charset="0"/>
              <a:buChar char="•"/>
            </a:pPr>
            <a:r>
              <a:rPr lang="tr-TR" b="1" dirty="0">
                <a:solidFill>
                  <a:srgbClr val="000099"/>
                </a:solidFill>
              </a:rPr>
              <a:t>Bir takım gaz ve kimyasal sıvılara,</a:t>
            </a:r>
          </a:p>
          <a:p>
            <a:pPr algn="just">
              <a:lnSpc>
                <a:spcPct val="110000"/>
              </a:lnSpc>
              <a:buFont typeface="Arial" pitchFamily="34" charset="0"/>
              <a:buChar char="•"/>
            </a:pPr>
            <a:r>
              <a:rPr lang="tr-TR" b="1" dirty="0" err="1">
                <a:solidFill>
                  <a:srgbClr val="000099"/>
                </a:solidFill>
              </a:rPr>
              <a:t>Korozif</a:t>
            </a:r>
            <a:r>
              <a:rPr lang="tr-TR" b="1" dirty="0">
                <a:solidFill>
                  <a:srgbClr val="000099"/>
                </a:solidFill>
              </a:rPr>
              <a:t> ve yakıcı etkisi olan bu tip maddelerin ve metal eriyiklerin sıçramalarına,</a:t>
            </a:r>
            <a:endParaRPr lang="tr-TR" dirty="0"/>
          </a:p>
        </p:txBody>
      </p:sp>
    </p:spTree>
    <p:extLst>
      <p:ext uri="{BB962C8B-B14F-4D97-AF65-F5344CB8AC3E}">
        <p14:creationId xmlns:p14="http://schemas.microsoft.com/office/powerpoint/2010/main" val="19475675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21</a:t>
            </a:fld>
            <a:endParaRPr lang="tr-TR" dirty="0"/>
          </a:p>
        </p:txBody>
      </p:sp>
      <p:sp>
        <p:nvSpPr>
          <p:cNvPr id="19" name="Dikdörtgen 18"/>
          <p:cNvSpPr/>
          <p:nvPr/>
        </p:nvSpPr>
        <p:spPr>
          <a:xfrm>
            <a:off x="0" y="658033"/>
            <a:ext cx="3359702" cy="369332"/>
          </a:xfrm>
          <a:prstGeom prst="rect">
            <a:avLst/>
          </a:prstGeom>
        </p:spPr>
        <p:txBody>
          <a:bodyPr wrap="none">
            <a:spAutoFit/>
          </a:bodyPr>
          <a:lstStyle/>
          <a:p>
            <a:pPr marL="285750" indent="-285750">
              <a:buFont typeface="Arial" pitchFamily="34" charset="0"/>
              <a:buChar char="•"/>
            </a:pPr>
            <a:r>
              <a:rPr lang="nn-NO" b="1" dirty="0"/>
              <a:t>KİŞİSEL KORUYUCU DONANIM</a:t>
            </a:r>
          </a:p>
        </p:txBody>
      </p:sp>
      <p:pic>
        <p:nvPicPr>
          <p:cNvPr id="17" name="Picture 3"/>
          <p:cNvPicPr>
            <a:picLocks noChangeAspect="1" noChangeArrowheads="1"/>
          </p:cNvPicPr>
          <p:nvPr/>
        </p:nvPicPr>
        <p:blipFill>
          <a:blip r:embed="rId3" cstate="print"/>
          <a:srcRect/>
          <a:stretch>
            <a:fillRect/>
          </a:stretch>
        </p:blipFill>
        <p:spPr>
          <a:xfrm>
            <a:off x="1543543" y="1495413"/>
            <a:ext cx="3017356" cy="4365104"/>
          </a:xfrm>
          <a:prstGeom prst="rect">
            <a:avLst/>
          </a:prstGeom>
        </p:spPr>
      </p:pic>
      <p:pic>
        <p:nvPicPr>
          <p:cNvPr id="18" name="Picture 3" descr="3"/>
          <p:cNvPicPr>
            <a:picLocks noChangeAspect="1" noChangeArrowheads="1"/>
          </p:cNvPicPr>
          <p:nvPr/>
        </p:nvPicPr>
        <p:blipFill>
          <a:blip r:embed="rId4" cstate="print"/>
          <a:srcRect/>
          <a:stretch>
            <a:fillRect/>
          </a:stretch>
        </p:blipFill>
        <p:spPr>
          <a:xfrm>
            <a:off x="4612730" y="1495413"/>
            <a:ext cx="3491880" cy="4409995"/>
          </a:xfrm>
          <a:prstGeom prst="rect">
            <a:avLst/>
          </a:prstGeom>
          <a:noFill/>
        </p:spPr>
      </p:pic>
    </p:spTree>
    <p:extLst>
      <p:ext uri="{BB962C8B-B14F-4D97-AF65-F5344CB8AC3E}">
        <p14:creationId xmlns:p14="http://schemas.microsoft.com/office/powerpoint/2010/main" val="2175322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22</a:t>
            </a:fld>
            <a:endParaRPr lang="tr-TR" dirty="0"/>
          </a:p>
        </p:txBody>
      </p:sp>
      <p:sp>
        <p:nvSpPr>
          <p:cNvPr id="19" name="Dikdörtgen 18"/>
          <p:cNvSpPr/>
          <p:nvPr/>
        </p:nvSpPr>
        <p:spPr>
          <a:xfrm>
            <a:off x="0" y="658033"/>
            <a:ext cx="3359702" cy="369332"/>
          </a:xfrm>
          <a:prstGeom prst="rect">
            <a:avLst/>
          </a:prstGeom>
        </p:spPr>
        <p:txBody>
          <a:bodyPr wrap="none">
            <a:spAutoFit/>
          </a:bodyPr>
          <a:lstStyle/>
          <a:p>
            <a:pPr marL="285750" indent="-285750">
              <a:buFont typeface="Arial" pitchFamily="34" charset="0"/>
              <a:buChar char="•"/>
            </a:pPr>
            <a:r>
              <a:rPr lang="nn-NO" b="1" dirty="0"/>
              <a:t>KİŞİSEL KORUYUCU DONANIM</a:t>
            </a:r>
          </a:p>
        </p:txBody>
      </p:sp>
      <p:pic>
        <p:nvPicPr>
          <p:cNvPr id="12" name="Picture 2" descr="O:\İGS Temel Eğitimi\Sunu resimler\16304625-worker-with-red-helmet-and-mask-over-white.jpg"/>
          <p:cNvPicPr>
            <a:picLocks noChangeAspect="1" noChangeArrowheads="1"/>
          </p:cNvPicPr>
          <p:nvPr/>
        </p:nvPicPr>
        <p:blipFill>
          <a:blip r:embed="rId3" cstate="print"/>
          <a:srcRect/>
          <a:stretch>
            <a:fillRect/>
          </a:stretch>
        </p:blipFill>
        <p:spPr bwMode="auto">
          <a:xfrm>
            <a:off x="5102472" y="1390560"/>
            <a:ext cx="1816974" cy="2722058"/>
          </a:xfrm>
          <a:prstGeom prst="rect">
            <a:avLst/>
          </a:prstGeom>
          <a:noFill/>
        </p:spPr>
      </p:pic>
      <p:sp>
        <p:nvSpPr>
          <p:cNvPr id="2" name="Dikdörtgen 1"/>
          <p:cNvSpPr/>
          <p:nvPr/>
        </p:nvSpPr>
        <p:spPr>
          <a:xfrm>
            <a:off x="179512" y="1366139"/>
            <a:ext cx="2435795" cy="369332"/>
          </a:xfrm>
          <a:prstGeom prst="rect">
            <a:avLst/>
          </a:prstGeom>
        </p:spPr>
        <p:txBody>
          <a:bodyPr wrap="none">
            <a:spAutoFit/>
          </a:bodyPr>
          <a:lstStyle/>
          <a:p>
            <a:pPr lvl="0" algn="r">
              <a:spcBef>
                <a:spcPct val="0"/>
              </a:spcBef>
              <a:defRPr/>
            </a:pPr>
            <a:r>
              <a:rPr lang="tr-TR" b="1" dirty="0">
                <a:solidFill>
                  <a:srgbClr val="FF0000"/>
                </a:solidFill>
                <a:effectLst>
                  <a:outerShdw blurRad="38100" dist="25400" dir="5400000" algn="tl" rotWithShape="0">
                    <a:srgbClr val="000000">
                      <a:alpha val="43000"/>
                    </a:srgbClr>
                  </a:outerShdw>
                </a:effectLst>
              </a:rPr>
              <a:t>Baş ve Yüz Koruyucuları</a:t>
            </a:r>
          </a:p>
        </p:txBody>
      </p:sp>
      <p:sp>
        <p:nvSpPr>
          <p:cNvPr id="3" name="Dikdörtgen 2"/>
          <p:cNvSpPr/>
          <p:nvPr/>
        </p:nvSpPr>
        <p:spPr>
          <a:xfrm>
            <a:off x="329307" y="1735471"/>
            <a:ext cx="4572000" cy="2225225"/>
          </a:xfrm>
          <a:prstGeom prst="rect">
            <a:avLst/>
          </a:prstGeom>
        </p:spPr>
        <p:txBody>
          <a:bodyPr>
            <a:spAutoFit/>
          </a:bodyPr>
          <a:lstStyle/>
          <a:p>
            <a:pPr algn="just">
              <a:lnSpc>
                <a:spcPct val="110000"/>
              </a:lnSpc>
            </a:pPr>
            <a:r>
              <a:rPr lang="tr-TR" b="1" dirty="0">
                <a:solidFill>
                  <a:srgbClr val="000099"/>
                </a:solidFill>
              </a:rPr>
              <a:t>BARET</a:t>
            </a:r>
            <a:r>
              <a:rPr lang="tr-TR" dirty="0">
                <a:solidFill>
                  <a:srgbClr val="000099"/>
                </a:solidFill>
              </a:rPr>
              <a:t> </a:t>
            </a:r>
            <a:endParaRPr lang="tr-TR" dirty="0" smtClean="0">
              <a:solidFill>
                <a:srgbClr val="000099"/>
              </a:solidFill>
            </a:endParaRPr>
          </a:p>
          <a:p>
            <a:pPr algn="just">
              <a:lnSpc>
                <a:spcPct val="110000"/>
              </a:lnSpc>
            </a:pPr>
            <a:r>
              <a:rPr lang="tr-TR" dirty="0" smtClean="0">
                <a:solidFill>
                  <a:srgbClr val="C00000"/>
                </a:solidFill>
              </a:rPr>
              <a:t>Yüksek </a:t>
            </a:r>
            <a:r>
              <a:rPr lang="tr-TR" dirty="0">
                <a:solidFill>
                  <a:srgbClr val="C00000"/>
                </a:solidFill>
              </a:rPr>
              <a:t>bir yerden aşağıya düşen cismin başa isabet etmesi, </a:t>
            </a:r>
            <a:r>
              <a:rPr lang="tr-TR" dirty="0" smtClean="0">
                <a:solidFill>
                  <a:srgbClr val="C00000"/>
                </a:solidFill>
              </a:rPr>
              <a:t>başın </a:t>
            </a:r>
            <a:r>
              <a:rPr lang="tr-TR" dirty="0">
                <a:solidFill>
                  <a:srgbClr val="C00000"/>
                </a:solidFill>
              </a:rPr>
              <a:t>sert bir yere </a:t>
            </a:r>
            <a:r>
              <a:rPr lang="tr-TR" dirty="0" err="1">
                <a:solidFill>
                  <a:srgbClr val="C00000"/>
                </a:solidFill>
              </a:rPr>
              <a:t>çarpması,vb</a:t>
            </a:r>
            <a:r>
              <a:rPr lang="tr-TR" dirty="0">
                <a:solidFill>
                  <a:srgbClr val="C00000"/>
                </a:solidFill>
              </a:rPr>
              <a:t>.. Karşı korur</a:t>
            </a:r>
            <a:r>
              <a:rPr lang="tr-TR" dirty="0" smtClean="0">
                <a:solidFill>
                  <a:srgbClr val="C00000"/>
                </a:solidFill>
              </a:rPr>
              <a:t>.</a:t>
            </a:r>
          </a:p>
          <a:p>
            <a:pPr algn="just">
              <a:lnSpc>
                <a:spcPct val="110000"/>
              </a:lnSpc>
            </a:pPr>
            <a:endParaRPr lang="tr-TR" dirty="0">
              <a:solidFill>
                <a:srgbClr val="C00000"/>
              </a:solidFill>
            </a:endParaRPr>
          </a:p>
          <a:p>
            <a:pPr>
              <a:lnSpc>
                <a:spcPct val="110000"/>
              </a:lnSpc>
            </a:pPr>
            <a:r>
              <a:rPr lang="tr-TR" b="1" dirty="0" smtClean="0">
                <a:solidFill>
                  <a:srgbClr val="350BCF"/>
                </a:solidFill>
              </a:rPr>
              <a:t>MASKE</a:t>
            </a:r>
            <a:r>
              <a:rPr lang="tr-TR" dirty="0" smtClean="0">
                <a:solidFill>
                  <a:srgbClr val="C00000"/>
                </a:solidFill>
              </a:rPr>
              <a:t>, </a:t>
            </a:r>
            <a:r>
              <a:rPr lang="tr-TR" dirty="0">
                <a:solidFill>
                  <a:srgbClr val="C00000"/>
                </a:solidFill>
              </a:rPr>
              <a:t>havada uçuşan zararlı parçacıklara karşı korur.</a:t>
            </a:r>
            <a:endParaRPr lang="tr-TR" dirty="0">
              <a:solidFill>
                <a:srgbClr val="C00000"/>
              </a:solidFill>
            </a:endParaRPr>
          </a:p>
        </p:txBody>
      </p:sp>
      <p:sp>
        <p:nvSpPr>
          <p:cNvPr id="6" name="Dikdörtgen 5"/>
          <p:cNvSpPr/>
          <p:nvPr/>
        </p:nvSpPr>
        <p:spPr>
          <a:xfrm>
            <a:off x="206482" y="4043445"/>
            <a:ext cx="3412281" cy="369332"/>
          </a:xfrm>
          <a:prstGeom prst="rect">
            <a:avLst/>
          </a:prstGeom>
        </p:spPr>
        <p:txBody>
          <a:bodyPr wrap="none">
            <a:spAutoFit/>
          </a:bodyPr>
          <a:lstStyle/>
          <a:p>
            <a:r>
              <a:rPr lang="tr-TR" b="1" dirty="0">
                <a:solidFill>
                  <a:srgbClr val="FF0000"/>
                </a:solidFill>
              </a:rPr>
              <a:t>İş Ayakkabıları, Botlar ve Çizmeler</a:t>
            </a:r>
            <a:endParaRPr lang="tr-TR" dirty="0"/>
          </a:p>
        </p:txBody>
      </p:sp>
      <p:sp>
        <p:nvSpPr>
          <p:cNvPr id="9" name="Dikdörtgen 8"/>
          <p:cNvSpPr/>
          <p:nvPr/>
        </p:nvSpPr>
        <p:spPr>
          <a:xfrm>
            <a:off x="415501" y="4550989"/>
            <a:ext cx="4572000" cy="923330"/>
          </a:xfrm>
          <a:prstGeom prst="rect">
            <a:avLst/>
          </a:prstGeom>
        </p:spPr>
        <p:txBody>
          <a:bodyPr>
            <a:spAutoFit/>
          </a:bodyPr>
          <a:lstStyle/>
          <a:p>
            <a:pPr algn="just"/>
            <a:r>
              <a:rPr lang="tr-TR" dirty="0">
                <a:solidFill>
                  <a:srgbClr val="000099"/>
                </a:solidFill>
              </a:rPr>
              <a:t>Ağır ve yuvarlanabilir malzemenin </a:t>
            </a:r>
            <a:r>
              <a:rPr lang="tr-TR" dirty="0" smtClean="0">
                <a:solidFill>
                  <a:srgbClr val="000099"/>
                </a:solidFill>
              </a:rPr>
              <a:t>kaldırılıp taşındığı işlerde, çivi batmalarına, erimiş metal sıçramalarına karşı iş ayakkabısı kullanılır.</a:t>
            </a:r>
            <a:endParaRPr lang="tr-TR" dirty="0"/>
          </a:p>
        </p:txBody>
      </p:sp>
      <p:pic>
        <p:nvPicPr>
          <p:cNvPr id="15" name="Picture 1"/>
          <p:cNvPicPr>
            <a:picLocks noChangeAspect="1" noChangeArrowheads="1"/>
          </p:cNvPicPr>
          <p:nvPr/>
        </p:nvPicPr>
        <p:blipFill>
          <a:blip r:embed="rId4" cstate="print"/>
          <a:srcRect/>
          <a:stretch>
            <a:fillRect/>
          </a:stretch>
        </p:blipFill>
        <p:spPr bwMode="auto">
          <a:xfrm>
            <a:off x="5102472" y="4210344"/>
            <a:ext cx="3711284" cy="2139521"/>
          </a:xfrm>
          <a:prstGeom prst="rect">
            <a:avLst/>
          </a:prstGeom>
          <a:noFill/>
          <a:ln w="9525">
            <a:noFill/>
            <a:miter lim="800000"/>
            <a:headEnd/>
            <a:tailEnd/>
          </a:ln>
        </p:spPr>
      </p:pic>
      <p:pic>
        <p:nvPicPr>
          <p:cNvPr id="16" name="Picture 4" descr="ic330"/>
          <p:cNvPicPr>
            <a:picLocks noChangeAspect="1" noChangeArrowheads="1"/>
          </p:cNvPicPr>
          <p:nvPr/>
        </p:nvPicPr>
        <p:blipFill>
          <a:blip r:embed="rId5" cstate="print"/>
          <a:srcRect/>
          <a:stretch>
            <a:fillRect/>
          </a:stretch>
        </p:blipFill>
        <p:spPr bwMode="auto">
          <a:xfrm>
            <a:off x="6958114" y="1620635"/>
            <a:ext cx="1617604" cy="1386517"/>
          </a:xfrm>
          <a:prstGeom prst="rect">
            <a:avLst/>
          </a:prstGeom>
          <a:noFill/>
          <a:ln w="9525">
            <a:noFill/>
            <a:miter lim="800000"/>
            <a:headEnd/>
            <a:tailEnd/>
          </a:ln>
        </p:spPr>
      </p:pic>
      <p:pic>
        <p:nvPicPr>
          <p:cNvPr id="17" name="Picture 5" descr="http://www.yorumticaret.com/extimages/p_elpic7k_tk.jpg"/>
          <p:cNvPicPr>
            <a:picLocks noChangeAspect="1" noChangeArrowheads="1"/>
          </p:cNvPicPr>
          <p:nvPr/>
        </p:nvPicPr>
        <p:blipFill>
          <a:blip r:embed="rId6" cstate="print"/>
          <a:srcRect/>
          <a:stretch>
            <a:fillRect/>
          </a:stretch>
        </p:blipFill>
        <p:spPr bwMode="auto">
          <a:xfrm>
            <a:off x="7388472" y="3237312"/>
            <a:ext cx="1501481" cy="1422317"/>
          </a:xfrm>
          <a:prstGeom prst="rect">
            <a:avLst/>
          </a:prstGeom>
          <a:noFill/>
        </p:spPr>
      </p:pic>
    </p:spTree>
    <p:extLst>
      <p:ext uri="{BB962C8B-B14F-4D97-AF65-F5344CB8AC3E}">
        <p14:creationId xmlns:p14="http://schemas.microsoft.com/office/powerpoint/2010/main" val="1013850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23</a:t>
            </a:fld>
            <a:endParaRPr lang="tr-TR" dirty="0"/>
          </a:p>
        </p:txBody>
      </p:sp>
      <p:sp>
        <p:nvSpPr>
          <p:cNvPr id="19" name="Dikdörtgen 18"/>
          <p:cNvSpPr/>
          <p:nvPr/>
        </p:nvSpPr>
        <p:spPr>
          <a:xfrm>
            <a:off x="0" y="658033"/>
            <a:ext cx="3359702" cy="369332"/>
          </a:xfrm>
          <a:prstGeom prst="rect">
            <a:avLst/>
          </a:prstGeom>
        </p:spPr>
        <p:txBody>
          <a:bodyPr wrap="none">
            <a:spAutoFit/>
          </a:bodyPr>
          <a:lstStyle/>
          <a:p>
            <a:pPr marL="285750" indent="-285750">
              <a:buFont typeface="Arial" pitchFamily="34" charset="0"/>
              <a:buChar char="•"/>
            </a:pPr>
            <a:r>
              <a:rPr lang="nn-NO" b="1" dirty="0"/>
              <a:t>KİŞİSEL KORUYUCU DONANIM</a:t>
            </a:r>
          </a:p>
        </p:txBody>
      </p:sp>
      <p:pic>
        <p:nvPicPr>
          <p:cNvPr id="12" name="Picture 3" descr="9"/>
          <p:cNvPicPr>
            <a:picLocks noChangeAspect="1" noChangeArrowheads="1"/>
          </p:cNvPicPr>
          <p:nvPr/>
        </p:nvPicPr>
        <p:blipFill>
          <a:blip r:embed="rId3" cstate="print"/>
          <a:srcRect l="8819" r="1260"/>
          <a:stretch>
            <a:fillRect/>
          </a:stretch>
        </p:blipFill>
        <p:spPr>
          <a:xfrm>
            <a:off x="0" y="1260535"/>
            <a:ext cx="2789558" cy="3475766"/>
          </a:xfrm>
          <a:prstGeom prst="rect">
            <a:avLst/>
          </a:prstGeom>
          <a:noFill/>
        </p:spPr>
      </p:pic>
      <p:pic>
        <p:nvPicPr>
          <p:cNvPr id="14" name="Picture 3"/>
          <p:cNvPicPr>
            <a:picLocks noChangeAspect="1" noChangeArrowheads="1"/>
          </p:cNvPicPr>
          <p:nvPr/>
        </p:nvPicPr>
        <p:blipFill>
          <a:blip r:embed="rId4" cstate="print"/>
          <a:srcRect l="10079" r="10079"/>
          <a:stretch>
            <a:fillRect/>
          </a:stretch>
        </p:blipFill>
        <p:spPr>
          <a:xfrm>
            <a:off x="2987824" y="1247010"/>
            <a:ext cx="2784698" cy="3489291"/>
          </a:xfrm>
          <a:prstGeom prst="rect">
            <a:avLst/>
          </a:prstGeom>
        </p:spPr>
      </p:pic>
      <p:pic>
        <p:nvPicPr>
          <p:cNvPr id="15" name="Picture 3"/>
          <p:cNvPicPr>
            <a:picLocks noChangeAspect="1" noChangeArrowheads="1"/>
          </p:cNvPicPr>
          <p:nvPr/>
        </p:nvPicPr>
        <p:blipFill>
          <a:blip r:embed="rId5" cstate="print"/>
          <a:srcRect/>
          <a:stretch>
            <a:fillRect/>
          </a:stretch>
        </p:blipFill>
        <p:spPr>
          <a:xfrm>
            <a:off x="5994761" y="1232285"/>
            <a:ext cx="3096344" cy="3531939"/>
          </a:xfrm>
          <a:prstGeom prst="rect">
            <a:avLst/>
          </a:prstGeom>
        </p:spPr>
      </p:pic>
    </p:spTree>
    <p:extLst>
      <p:ext uri="{BB962C8B-B14F-4D97-AF65-F5344CB8AC3E}">
        <p14:creationId xmlns:p14="http://schemas.microsoft.com/office/powerpoint/2010/main" val="2787751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24</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sp>
        <p:nvSpPr>
          <p:cNvPr id="2" name="Dikdörtgen 1"/>
          <p:cNvSpPr/>
          <p:nvPr/>
        </p:nvSpPr>
        <p:spPr>
          <a:xfrm>
            <a:off x="169746" y="1321386"/>
            <a:ext cx="7138557" cy="369332"/>
          </a:xfrm>
          <a:prstGeom prst="rect">
            <a:avLst/>
          </a:prstGeom>
        </p:spPr>
        <p:txBody>
          <a:bodyPr wrap="square">
            <a:spAutoFit/>
          </a:bodyPr>
          <a:lstStyle/>
          <a:p>
            <a:pPr algn="ctr"/>
            <a:r>
              <a:rPr lang="tr-TR" dirty="0">
                <a:solidFill>
                  <a:srgbClr val="350BCF"/>
                </a:solidFill>
              </a:rPr>
              <a:t>Ekranlı araçlarla çalışmalarda alınacak asgari sağlık ve güvenlik önlemleri</a:t>
            </a:r>
            <a:endParaRPr lang="tr-TR" dirty="0">
              <a:solidFill>
                <a:srgbClr val="350BCF"/>
              </a:solidFill>
            </a:endParaRPr>
          </a:p>
        </p:txBody>
      </p:sp>
      <p:pic>
        <p:nvPicPr>
          <p:cNvPr id="12" name="Picture 2" descr="http://t2.gstatic.com/images?q=tbn:ANd9GcSLr_ZvXpl6BrFtlU5pwgTy_YuoBbvL1Y6QD3bizAtyc4jqAaR7wXSEOfS3Zw"/>
          <p:cNvPicPr>
            <a:picLocks noChangeAspect="1" noChangeArrowheads="1"/>
          </p:cNvPicPr>
          <p:nvPr/>
        </p:nvPicPr>
        <p:blipFill>
          <a:blip r:embed="rId3" cstate="print"/>
          <a:srcRect/>
          <a:stretch>
            <a:fillRect/>
          </a:stretch>
        </p:blipFill>
        <p:spPr bwMode="auto">
          <a:xfrm>
            <a:off x="6499901" y="4186767"/>
            <a:ext cx="2547447" cy="2141935"/>
          </a:xfrm>
          <a:prstGeom prst="rect">
            <a:avLst/>
          </a:prstGeom>
          <a:noFill/>
        </p:spPr>
      </p:pic>
      <p:pic>
        <p:nvPicPr>
          <p:cNvPr id="14" name="Picture 4" descr="http://images.ticiz.com/271120_w640_h640_sicam_99_gif.jpg"/>
          <p:cNvPicPr>
            <a:picLocks noChangeAspect="1" noChangeArrowheads="1"/>
          </p:cNvPicPr>
          <p:nvPr/>
        </p:nvPicPr>
        <p:blipFill>
          <a:blip r:embed="rId4" cstate="print"/>
          <a:srcRect r="9866"/>
          <a:stretch>
            <a:fillRect/>
          </a:stretch>
        </p:blipFill>
        <p:spPr bwMode="auto">
          <a:xfrm>
            <a:off x="7558363" y="1867051"/>
            <a:ext cx="1488985" cy="2125919"/>
          </a:xfrm>
          <a:prstGeom prst="rect">
            <a:avLst/>
          </a:prstGeom>
          <a:noFill/>
        </p:spPr>
      </p:pic>
      <p:pic>
        <p:nvPicPr>
          <p:cNvPr id="15" name="Picture 6" descr="http://www.idmmekatronik.com/images/idm-kontrol-paneli.png"/>
          <p:cNvPicPr>
            <a:picLocks noChangeAspect="1" noChangeArrowheads="1"/>
          </p:cNvPicPr>
          <p:nvPr/>
        </p:nvPicPr>
        <p:blipFill>
          <a:blip r:embed="rId5" cstate="print"/>
          <a:srcRect l="15440"/>
          <a:stretch>
            <a:fillRect/>
          </a:stretch>
        </p:blipFill>
        <p:spPr bwMode="auto">
          <a:xfrm>
            <a:off x="4741747" y="4712964"/>
            <a:ext cx="2361953" cy="1607512"/>
          </a:xfrm>
          <a:prstGeom prst="rect">
            <a:avLst/>
          </a:prstGeom>
          <a:noFill/>
        </p:spPr>
      </p:pic>
      <p:sp>
        <p:nvSpPr>
          <p:cNvPr id="3" name="Dikdörtgen 2"/>
          <p:cNvSpPr/>
          <p:nvPr/>
        </p:nvSpPr>
        <p:spPr>
          <a:xfrm>
            <a:off x="323527" y="1778159"/>
            <a:ext cx="6984775" cy="1200329"/>
          </a:xfrm>
          <a:prstGeom prst="rect">
            <a:avLst/>
          </a:prstGeom>
        </p:spPr>
        <p:txBody>
          <a:bodyPr wrap="square">
            <a:spAutoFit/>
          </a:bodyPr>
          <a:lstStyle/>
          <a:p>
            <a:pPr algn="just"/>
            <a:r>
              <a:rPr lang="tr-TR" dirty="0" smtClean="0">
                <a:solidFill>
                  <a:srgbClr val="C00000"/>
                </a:solidFill>
              </a:rPr>
              <a:t>İşveren, çalışma merkezlerinde, ekranlı araçların kullanımından kaynaklanan zorlayıcı travmalara neden olabilecek Riskleri belirleyecek ve bu riskleri ortadan kaldıracak veya en aza indirecek sağlık ve güvenlik önlemlerini alacaktır.</a:t>
            </a:r>
            <a:endParaRPr lang="tr-TR" dirty="0">
              <a:solidFill>
                <a:srgbClr val="C00000"/>
              </a:solidFill>
            </a:endParaRPr>
          </a:p>
        </p:txBody>
      </p:sp>
      <p:pic>
        <p:nvPicPr>
          <p:cNvPr id="16" name="Picture 1"/>
          <p:cNvPicPr>
            <a:picLocks noChangeAspect="1" noChangeArrowheads="1"/>
          </p:cNvPicPr>
          <p:nvPr/>
        </p:nvPicPr>
        <p:blipFill>
          <a:blip r:embed="rId6" cstate="print"/>
          <a:srcRect/>
          <a:stretch>
            <a:fillRect/>
          </a:stretch>
        </p:blipFill>
        <p:spPr bwMode="auto">
          <a:xfrm>
            <a:off x="322887" y="3211624"/>
            <a:ext cx="4914562" cy="3108852"/>
          </a:xfrm>
          <a:prstGeom prst="rect">
            <a:avLst/>
          </a:prstGeom>
          <a:noFill/>
          <a:ln w="9525">
            <a:noFill/>
            <a:miter lim="800000"/>
            <a:headEnd/>
            <a:tailEnd/>
          </a:ln>
        </p:spPr>
      </p:pic>
    </p:spTree>
    <p:extLst>
      <p:ext uri="{BB962C8B-B14F-4D97-AF65-F5344CB8AC3E}">
        <p14:creationId xmlns:p14="http://schemas.microsoft.com/office/powerpoint/2010/main" val="1307721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25</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pic>
        <p:nvPicPr>
          <p:cNvPr id="12" name="Picture 1"/>
          <p:cNvPicPr>
            <a:picLocks noChangeAspect="1" noChangeArrowheads="1"/>
          </p:cNvPicPr>
          <p:nvPr/>
        </p:nvPicPr>
        <p:blipFill>
          <a:blip r:embed="rId3" cstate="print"/>
          <a:srcRect/>
          <a:stretch>
            <a:fillRect/>
          </a:stretch>
        </p:blipFill>
        <p:spPr bwMode="auto">
          <a:xfrm>
            <a:off x="179512" y="1335780"/>
            <a:ext cx="4250152" cy="4608512"/>
          </a:xfrm>
          <a:prstGeom prst="rect">
            <a:avLst/>
          </a:prstGeom>
          <a:noFill/>
          <a:ln w="9525">
            <a:noFill/>
            <a:miter lim="800000"/>
            <a:headEnd/>
            <a:tailEnd/>
          </a:ln>
        </p:spPr>
      </p:pic>
      <p:graphicFrame>
        <p:nvGraphicFramePr>
          <p:cNvPr id="14" name="3 Tablo"/>
          <p:cNvGraphicFramePr>
            <a:graphicFrameLocks noGrp="1"/>
          </p:cNvGraphicFramePr>
          <p:nvPr>
            <p:extLst>
              <p:ext uri="{D42A27DB-BD31-4B8C-83A1-F6EECF244321}">
                <p14:modId xmlns:p14="http://schemas.microsoft.com/office/powerpoint/2010/main" val="3347164206"/>
              </p:ext>
            </p:extLst>
          </p:nvPr>
        </p:nvGraphicFramePr>
        <p:xfrm>
          <a:off x="4610142" y="1321386"/>
          <a:ext cx="4258231" cy="3706442"/>
        </p:xfrm>
        <a:graphic>
          <a:graphicData uri="http://schemas.openxmlformats.org/drawingml/2006/table">
            <a:tbl>
              <a:tblPr firstRow="1" bandRow="1">
                <a:tableStyleId>{5C22544A-7EE6-4342-B048-85BDC9FD1C3A}</a:tableStyleId>
              </a:tblPr>
              <a:tblGrid>
                <a:gridCol w="2632360"/>
                <a:gridCol w="1625871"/>
              </a:tblGrid>
              <a:tr h="800576">
                <a:tc gridSpan="2">
                  <a:txBody>
                    <a:bodyPr/>
                    <a:lstStyle/>
                    <a:p>
                      <a:r>
                        <a:rPr lang="tr-TR" sz="1800" dirty="0" smtClean="0"/>
                        <a:t>EKRANLI ÇALIŞMA ORTAMI BOYUTLARI</a:t>
                      </a:r>
                      <a:endParaRPr lang="tr-TR" sz="1800" dirty="0"/>
                    </a:p>
                  </a:txBody>
                  <a:tcPr/>
                </a:tc>
                <a:tc hMerge="1">
                  <a:txBody>
                    <a:bodyPr/>
                    <a:lstStyle/>
                    <a:p>
                      <a:endParaRPr lang="tr-TR" dirty="0"/>
                    </a:p>
                  </a:txBody>
                  <a:tcPr/>
                </a:tc>
              </a:tr>
              <a:tr h="625254">
                <a:tc>
                  <a:txBody>
                    <a:bodyPr/>
                    <a:lstStyle/>
                    <a:p>
                      <a:r>
                        <a:rPr lang="tr-TR" sz="1800" b="1" dirty="0" smtClean="0">
                          <a:latin typeface="+mj-lt"/>
                        </a:rPr>
                        <a:t>KLAVYE</a:t>
                      </a:r>
                      <a:r>
                        <a:rPr lang="tr-TR" sz="1800" b="1" baseline="0" dirty="0" smtClean="0">
                          <a:latin typeface="+mj-lt"/>
                        </a:rPr>
                        <a:t> YÜKSEKLİĞİ</a:t>
                      </a:r>
                      <a:endParaRPr lang="tr-TR" sz="1800" b="1" dirty="0">
                        <a:latin typeface="+mj-lt"/>
                      </a:endParaRPr>
                    </a:p>
                  </a:txBody>
                  <a:tcPr/>
                </a:tc>
                <a:tc>
                  <a:txBody>
                    <a:bodyPr/>
                    <a:lstStyle/>
                    <a:p>
                      <a:r>
                        <a:rPr lang="tr-TR" sz="1800" b="1" dirty="0" smtClean="0">
                          <a:latin typeface="+mj-lt"/>
                        </a:rPr>
                        <a:t>54-61</a:t>
                      </a:r>
                      <a:r>
                        <a:rPr lang="tr-TR" sz="1800" b="1" baseline="0" dirty="0" smtClean="0">
                          <a:latin typeface="+mj-lt"/>
                        </a:rPr>
                        <a:t> cm</a:t>
                      </a:r>
                      <a:endParaRPr lang="tr-TR" sz="1800" b="1" dirty="0">
                        <a:latin typeface="+mj-lt"/>
                      </a:endParaRPr>
                    </a:p>
                  </a:txBody>
                  <a:tcPr/>
                </a:tc>
              </a:tr>
              <a:tr h="625254">
                <a:tc>
                  <a:txBody>
                    <a:bodyPr/>
                    <a:lstStyle/>
                    <a:p>
                      <a:r>
                        <a:rPr lang="tr-TR" sz="1800" b="1" dirty="0" smtClean="0">
                          <a:latin typeface="+mj-lt"/>
                        </a:rPr>
                        <a:t>MONİTÖR YÜKSEKLĞİ</a:t>
                      </a:r>
                      <a:endParaRPr lang="tr-TR" sz="1800" b="1" dirty="0">
                        <a:latin typeface="+mj-lt"/>
                      </a:endParaRPr>
                    </a:p>
                  </a:txBody>
                  <a:tcPr/>
                </a:tc>
                <a:tc>
                  <a:txBody>
                    <a:bodyPr/>
                    <a:lstStyle/>
                    <a:p>
                      <a:r>
                        <a:rPr lang="tr-TR" sz="1800" b="1" dirty="0" smtClean="0">
                          <a:latin typeface="+mj-lt"/>
                        </a:rPr>
                        <a:t>80-96 cm</a:t>
                      </a:r>
                      <a:endParaRPr lang="tr-TR" sz="1800" b="1" dirty="0">
                        <a:latin typeface="+mj-lt"/>
                      </a:endParaRPr>
                    </a:p>
                  </a:txBody>
                  <a:tcPr/>
                </a:tc>
              </a:tr>
              <a:tr h="625254">
                <a:tc>
                  <a:txBody>
                    <a:bodyPr/>
                    <a:lstStyle/>
                    <a:p>
                      <a:r>
                        <a:rPr lang="tr-TR" sz="1800" b="1" dirty="0" smtClean="0">
                          <a:latin typeface="+mj-lt"/>
                        </a:rPr>
                        <a:t>ARKALIK YÜKSEKLİĞİ</a:t>
                      </a:r>
                      <a:endParaRPr lang="tr-TR" sz="1800" b="1" dirty="0">
                        <a:latin typeface="+mj-lt"/>
                      </a:endParaRPr>
                    </a:p>
                  </a:txBody>
                  <a:tcPr/>
                </a:tc>
                <a:tc>
                  <a:txBody>
                    <a:bodyPr/>
                    <a:lstStyle/>
                    <a:p>
                      <a:r>
                        <a:rPr lang="tr-TR" sz="1800" b="1" dirty="0" smtClean="0">
                          <a:latin typeface="+mj-lt"/>
                        </a:rPr>
                        <a:t>66-76 cm</a:t>
                      </a:r>
                      <a:endParaRPr lang="tr-TR" sz="1800" b="1" dirty="0">
                        <a:latin typeface="+mj-lt"/>
                      </a:endParaRPr>
                    </a:p>
                  </a:txBody>
                  <a:tcPr/>
                </a:tc>
              </a:tr>
              <a:tr h="390024">
                <a:tc>
                  <a:txBody>
                    <a:bodyPr/>
                    <a:lstStyle/>
                    <a:p>
                      <a:r>
                        <a:rPr lang="tr-TR" sz="1800" b="1" dirty="0" smtClean="0">
                          <a:latin typeface="+mj-lt"/>
                        </a:rPr>
                        <a:t>MİNDER GENİŞLİĞİ</a:t>
                      </a:r>
                      <a:endParaRPr lang="tr-TR" sz="1800" b="1" dirty="0">
                        <a:latin typeface="+mj-lt"/>
                      </a:endParaRPr>
                    </a:p>
                  </a:txBody>
                  <a:tcPr/>
                </a:tc>
                <a:tc>
                  <a:txBody>
                    <a:bodyPr/>
                    <a:lstStyle/>
                    <a:p>
                      <a:r>
                        <a:rPr lang="tr-TR" sz="1800" b="1" dirty="0" smtClean="0">
                          <a:latin typeface="+mj-lt"/>
                        </a:rPr>
                        <a:t>33-38 cm</a:t>
                      </a:r>
                      <a:endParaRPr lang="tr-TR" sz="1800" b="1" dirty="0">
                        <a:latin typeface="+mj-lt"/>
                      </a:endParaRPr>
                    </a:p>
                  </a:txBody>
                  <a:tcPr/>
                </a:tc>
              </a:tr>
              <a:tr h="390024">
                <a:tc>
                  <a:txBody>
                    <a:bodyPr/>
                    <a:lstStyle/>
                    <a:p>
                      <a:r>
                        <a:rPr lang="tr-TR" sz="1800" b="1" dirty="0" smtClean="0">
                          <a:latin typeface="+mj-lt"/>
                        </a:rPr>
                        <a:t>ARKALIK AÇISI</a:t>
                      </a:r>
                      <a:endParaRPr lang="tr-TR" sz="1800" b="1" dirty="0">
                        <a:latin typeface="+mj-lt"/>
                      </a:endParaRPr>
                    </a:p>
                  </a:txBody>
                  <a:tcPr/>
                </a:tc>
                <a:tc>
                  <a:txBody>
                    <a:bodyPr/>
                    <a:lstStyle/>
                    <a:p>
                      <a:r>
                        <a:rPr lang="tr-TR" sz="1800" b="1" dirty="0" smtClean="0">
                          <a:latin typeface="+mj-lt"/>
                        </a:rPr>
                        <a:t>90</a:t>
                      </a:r>
                      <a:r>
                        <a:rPr lang="tr-TR" sz="1800" b="1" baseline="0" dirty="0" smtClean="0">
                          <a:latin typeface="+mj-lt"/>
                        </a:rPr>
                        <a:t> - 120 derece</a:t>
                      </a:r>
                      <a:endParaRPr lang="tr-TR" sz="1800" b="1" dirty="0">
                        <a:latin typeface="+mj-lt"/>
                      </a:endParaRPr>
                    </a:p>
                  </a:txBody>
                  <a:tcPr/>
                </a:tc>
              </a:tr>
            </a:tbl>
          </a:graphicData>
        </a:graphic>
      </p:graphicFrame>
    </p:spTree>
    <p:extLst>
      <p:ext uri="{BB962C8B-B14F-4D97-AF65-F5344CB8AC3E}">
        <p14:creationId xmlns:p14="http://schemas.microsoft.com/office/powerpoint/2010/main" val="3604137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26</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sp>
        <p:nvSpPr>
          <p:cNvPr id="2" name="Dikdörtgen 1"/>
          <p:cNvSpPr/>
          <p:nvPr/>
        </p:nvSpPr>
        <p:spPr>
          <a:xfrm>
            <a:off x="197620" y="1393499"/>
            <a:ext cx="8749378" cy="2862322"/>
          </a:xfrm>
          <a:prstGeom prst="rect">
            <a:avLst/>
          </a:prstGeom>
        </p:spPr>
        <p:txBody>
          <a:bodyPr wrap="square">
            <a:spAutoFit/>
          </a:bodyPr>
          <a:lstStyle/>
          <a:p>
            <a:r>
              <a:rPr lang="tr-TR" dirty="0">
                <a:solidFill>
                  <a:srgbClr val="C00000"/>
                </a:solidFill>
              </a:rPr>
              <a:t>İşveren ekranlı araçlarla çalışanlara, ise başlamadan önce ve çalışma koşullarında önemli bir değişiklik olduğunda gerekli eğitimi verecek ve bu eğitimler periyodik olarak</a:t>
            </a:r>
          </a:p>
          <a:p>
            <a:r>
              <a:rPr lang="tr-TR" dirty="0">
                <a:solidFill>
                  <a:srgbClr val="C00000"/>
                </a:solidFill>
              </a:rPr>
              <a:t>tekrarlanacaktır. Eğitim, özellikle aşağıdaki konuları içerecektir;</a:t>
            </a:r>
          </a:p>
          <a:p>
            <a:r>
              <a:rPr lang="tr-TR" dirty="0">
                <a:solidFill>
                  <a:srgbClr val="C00000"/>
                </a:solidFill>
              </a:rPr>
              <a:t>1) Zorlayıcı travmalar ve korunma yolları,</a:t>
            </a:r>
          </a:p>
          <a:p>
            <a:r>
              <a:rPr lang="tr-TR" dirty="0">
                <a:solidFill>
                  <a:srgbClr val="C00000"/>
                </a:solidFill>
              </a:rPr>
              <a:t>2) Doğru oturuş,</a:t>
            </a:r>
          </a:p>
          <a:p>
            <a:r>
              <a:rPr lang="tr-TR" dirty="0">
                <a:solidFill>
                  <a:srgbClr val="C00000"/>
                </a:solidFill>
              </a:rPr>
              <a:t>3) Gözlerin korunması,</a:t>
            </a:r>
          </a:p>
          <a:p>
            <a:r>
              <a:rPr lang="nb-NO" dirty="0">
                <a:solidFill>
                  <a:srgbClr val="C00000"/>
                </a:solidFill>
              </a:rPr>
              <a:t>4) Gözleri en az yoran yazı karakterleri ve renkler,</a:t>
            </a:r>
          </a:p>
          <a:p>
            <a:r>
              <a:rPr lang="tr-TR" dirty="0">
                <a:solidFill>
                  <a:srgbClr val="C00000"/>
                </a:solidFill>
              </a:rPr>
              <a:t>5) Çalışma sırasında gözleri kısa sürelerle dinlendirme alışkanlığı,</a:t>
            </a:r>
          </a:p>
          <a:p>
            <a:r>
              <a:rPr lang="fi-FI" dirty="0">
                <a:solidFill>
                  <a:srgbClr val="C00000"/>
                </a:solidFill>
              </a:rPr>
              <a:t>6) Gözlerin, kas ve iskelet sisteminin dinlendirilmesi,</a:t>
            </a:r>
          </a:p>
          <a:p>
            <a:r>
              <a:rPr lang="tr-TR" dirty="0">
                <a:solidFill>
                  <a:srgbClr val="C00000"/>
                </a:solidFill>
              </a:rPr>
              <a:t>7) Ara dinlenmeleri.</a:t>
            </a:r>
            <a:endParaRPr lang="tr-TR" dirty="0">
              <a:solidFill>
                <a:srgbClr val="C00000"/>
              </a:solidFill>
            </a:endParaRPr>
          </a:p>
        </p:txBody>
      </p:sp>
    </p:spTree>
    <p:extLst>
      <p:ext uri="{BB962C8B-B14F-4D97-AF65-F5344CB8AC3E}">
        <p14:creationId xmlns:p14="http://schemas.microsoft.com/office/powerpoint/2010/main" val="3013591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27</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pic>
        <p:nvPicPr>
          <p:cNvPr id="12" name="Picture 2" descr="http://mysystem.org/blog/wp-content/uploads/2012/02/yanlis_oturus.jpg"/>
          <p:cNvPicPr>
            <a:picLocks noChangeAspect="1" noChangeArrowheads="1"/>
          </p:cNvPicPr>
          <p:nvPr/>
        </p:nvPicPr>
        <p:blipFill>
          <a:blip r:embed="rId3" cstate="print"/>
          <a:srcRect/>
          <a:stretch>
            <a:fillRect/>
          </a:stretch>
        </p:blipFill>
        <p:spPr bwMode="auto">
          <a:xfrm>
            <a:off x="551608" y="1235751"/>
            <a:ext cx="8040783" cy="5157192"/>
          </a:xfrm>
          <a:prstGeom prst="rect">
            <a:avLst/>
          </a:prstGeom>
          <a:noFill/>
        </p:spPr>
      </p:pic>
    </p:spTree>
    <p:extLst>
      <p:ext uri="{BB962C8B-B14F-4D97-AF65-F5344CB8AC3E}">
        <p14:creationId xmlns:p14="http://schemas.microsoft.com/office/powerpoint/2010/main" val="416873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28</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sp>
        <p:nvSpPr>
          <p:cNvPr id="2" name="Dikdörtgen 1"/>
          <p:cNvSpPr/>
          <p:nvPr/>
        </p:nvSpPr>
        <p:spPr>
          <a:xfrm>
            <a:off x="200441" y="1352393"/>
            <a:ext cx="4227543" cy="2862322"/>
          </a:xfrm>
          <a:prstGeom prst="rect">
            <a:avLst/>
          </a:prstGeom>
        </p:spPr>
        <p:txBody>
          <a:bodyPr wrap="square">
            <a:spAutoFit/>
          </a:bodyPr>
          <a:lstStyle/>
          <a:p>
            <a:pPr algn="just"/>
            <a:r>
              <a:rPr lang="tr-TR" dirty="0">
                <a:solidFill>
                  <a:srgbClr val="C00000"/>
                </a:solidFill>
              </a:rPr>
              <a:t>Bilgisayarlar ve çeşitli iş kollarındaki monitör ekranları nedeniyle pek çok kişinin göz yorgunluğu, gözlerde ve çevresinde ağrı, yanma, batma, kuruluk hissi, kaşıntı, kızarıklık, sulanma, bulanık görme, odaklama zorluğu, kısık bakma, ışığa karşı duyarlılık, bakılan karakter etrafında ışık saçılmaları görme, göz kapaklarında iltihap, kepeklenme, baş ağrısı gibi şikayetler oluşur.</a:t>
            </a:r>
            <a:endParaRPr lang="tr-TR" dirty="0">
              <a:solidFill>
                <a:srgbClr val="C00000"/>
              </a:solidFill>
            </a:endParaRPr>
          </a:p>
        </p:txBody>
      </p:sp>
      <p:sp>
        <p:nvSpPr>
          <p:cNvPr id="3" name="Dikdörtgen 2"/>
          <p:cNvSpPr/>
          <p:nvPr/>
        </p:nvSpPr>
        <p:spPr>
          <a:xfrm>
            <a:off x="4572727" y="1363708"/>
            <a:ext cx="4572000" cy="3970318"/>
          </a:xfrm>
          <a:prstGeom prst="rect">
            <a:avLst/>
          </a:prstGeom>
        </p:spPr>
        <p:txBody>
          <a:bodyPr>
            <a:spAutoFit/>
          </a:bodyPr>
          <a:lstStyle/>
          <a:p>
            <a:pPr algn="just"/>
            <a:r>
              <a:rPr lang="tr-TR" dirty="0">
                <a:solidFill>
                  <a:srgbClr val="C00000"/>
                </a:solidFill>
              </a:rPr>
              <a:t>Bu şikayetlerin oluşmasını en başta, belli bir süredeki göz kırpma sayısının çok azalmasıdır. Normalde dakikada ortalama 25 kere gözlerimizi kırparız. Bu işlemin üst kapağın dinlenmesi, gözyaşıyla gözün beslenmesi ve temizlenmesi, kornea yüzeyinin kayganlaştırılması ve üzerinde son derece düzgün bir yüzey oluşturarak net ve berrak görmenin sağlanması gibi birçok nedeni vardır. Ekranlarla çalışırken bu sayı dakikada 10′un altına; hatta 5-6′ya düşer. Böyle olunca da gözyaşı buharlaşır, kornea yüzeyi kurur, yanma, batma, kızarıklık gibi birçok şikayete neden olur.</a:t>
            </a:r>
            <a:endParaRPr lang="tr-TR" dirty="0">
              <a:solidFill>
                <a:srgbClr val="C00000"/>
              </a:solidFill>
            </a:endParaRPr>
          </a:p>
        </p:txBody>
      </p:sp>
    </p:spTree>
    <p:extLst>
      <p:ext uri="{BB962C8B-B14F-4D97-AF65-F5344CB8AC3E}">
        <p14:creationId xmlns:p14="http://schemas.microsoft.com/office/powerpoint/2010/main" val="2576435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29</a:t>
            </a:fld>
            <a:endParaRPr lang="tr-TR" dirty="0"/>
          </a:p>
        </p:txBody>
      </p:sp>
      <p:sp>
        <p:nvSpPr>
          <p:cNvPr id="19" name="Dikdörtgen 18"/>
          <p:cNvSpPr/>
          <p:nvPr/>
        </p:nvSpPr>
        <p:spPr>
          <a:xfrm>
            <a:off x="0" y="658033"/>
            <a:ext cx="3789820" cy="369332"/>
          </a:xfrm>
          <a:prstGeom prst="rect">
            <a:avLst/>
          </a:prstGeom>
        </p:spPr>
        <p:txBody>
          <a:bodyPr wrap="none">
            <a:spAutoFit/>
          </a:bodyPr>
          <a:lstStyle/>
          <a:p>
            <a:pPr marL="285750" indent="-285750">
              <a:buFont typeface="Arial" pitchFamily="34" charset="0"/>
              <a:buChar char="•"/>
            </a:pPr>
            <a:r>
              <a:rPr lang="nn-NO" b="1" dirty="0"/>
              <a:t>EKRANLI EKİPMANLARLA ÇALIŞMA</a:t>
            </a:r>
          </a:p>
        </p:txBody>
      </p:sp>
      <p:sp>
        <p:nvSpPr>
          <p:cNvPr id="2" name="Dikdörtgen 1"/>
          <p:cNvSpPr/>
          <p:nvPr/>
        </p:nvSpPr>
        <p:spPr>
          <a:xfrm>
            <a:off x="200441" y="1352393"/>
            <a:ext cx="4227543" cy="2031325"/>
          </a:xfrm>
          <a:prstGeom prst="rect">
            <a:avLst/>
          </a:prstGeom>
        </p:spPr>
        <p:txBody>
          <a:bodyPr wrap="square">
            <a:spAutoFit/>
          </a:bodyPr>
          <a:lstStyle/>
          <a:p>
            <a:pPr algn="just"/>
            <a:r>
              <a:rPr lang="tr-TR" dirty="0">
                <a:solidFill>
                  <a:srgbClr val="C00000"/>
                </a:solidFill>
              </a:rPr>
              <a:t>Ekranın üst kenarı göz hizasında olmalı, ekrandan uzaklık ekrandakileri rahat görebilecek en uzak mesafe olmalıdır. Ayrıca, pencerelerle ekran açısı uygun olmalı, pencere ve diğer kaynaklardan gelen görüntüler ekran üzerine düşmemelidir.</a:t>
            </a:r>
          </a:p>
        </p:txBody>
      </p:sp>
      <p:sp>
        <p:nvSpPr>
          <p:cNvPr id="3" name="Dikdörtgen 2"/>
          <p:cNvSpPr/>
          <p:nvPr/>
        </p:nvSpPr>
        <p:spPr>
          <a:xfrm>
            <a:off x="4572727" y="1363708"/>
            <a:ext cx="4572000" cy="2031325"/>
          </a:xfrm>
          <a:prstGeom prst="rect">
            <a:avLst/>
          </a:prstGeom>
        </p:spPr>
        <p:txBody>
          <a:bodyPr>
            <a:spAutoFit/>
          </a:bodyPr>
          <a:lstStyle/>
          <a:p>
            <a:pPr algn="just"/>
            <a:r>
              <a:rPr lang="tr-TR" dirty="0" smtClean="0">
                <a:solidFill>
                  <a:srgbClr val="C00000"/>
                </a:solidFill>
              </a:rPr>
              <a:t>Monitör </a:t>
            </a:r>
            <a:r>
              <a:rPr lang="tr-TR" dirty="0">
                <a:solidFill>
                  <a:srgbClr val="C00000"/>
                </a:solidFill>
              </a:rPr>
              <a:t>ekranı uygun malzemelerle sık sık temizlenmeli. İri puntolu ve gözü yormayan karakterlerle yazmak, koyu renk zeminler üzerinde açık renk karakterlerle çalışmak, çalışırken 45-50 dakikada bir 5-10 dakika ara verip gözü dinlendirmek de göz sağlığı için çok önemli.”</a:t>
            </a:r>
          </a:p>
        </p:txBody>
      </p:sp>
      <p:sp>
        <p:nvSpPr>
          <p:cNvPr id="6" name="Dikdörtgen 5"/>
          <p:cNvSpPr/>
          <p:nvPr/>
        </p:nvSpPr>
        <p:spPr>
          <a:xfrm>
            <a:off x="200440" y="3603018"/>
            <a:ext cx="8746557" cy="923330"/>
          </a:xfrm>
          <a:prstGeom prst="rect">
            <a:avLst/>
          </a:prstGeom>
        </p:spPr>
        <p:txBody>
          <a:bodyPr wrap="square">
            <a:spAutoFit/>
          </a:bodyPr>
          <a:lstStyle/>
          <a:p>
            <a:pPr algn="just"/>
            <a:r>
              <a:rPr lang="tr-TR" dirty="0">
                <a:solidFill>
                  <a:srgbClr val="C00000"/>
                </a:solidFill>
              </a:rPr>
              <a:t>Bilgisayar başında çalışanlar sandalyenin yüksekliğini bilgisayar ile uyumlu olacak şekilde ayarlamalıdır. Kullanılan klavyenin bilekleri rahatlatacak şekilde ergonomik olmasına dikkat etmelidir. Bilekleri daha düz tutmak için bir bileklik kullanılabilir.</a:t>
            </a:r>
          </a:p>
        </p:txBody>
      </p:sp>
      <p:sp>
        <p:nvSpPr>
          <p:cNvPr id="9" name="Dikdörtgen 8"/>
          <p:cNvSpPr/>
          <p:nvPr/>
        </p:nvSpPr>
        <p:spPr>
          <a:xfrm>
            <a:off x="200439" y="4673691"/>
            <a:ext cx="6838853" cy="923330"/>
          </a:xfrm>
          <a:prstGeom prst="rect">
            <a:avLst/>
          </a:prstGeom>
        </p:spPr>
        <p:txBody>
          <a:bodyPr wrap="square">
            <a:spAutoFit/>
          </a:bodyPr>
          <a:lstStyle/>
          <a:p>
            <a:pPr algn="just"/>
            <a:r>
              <a:rPr lang="tr-TR" dirty="0">
                <a:solidFill>
                  <a:srgbClr val="C00000"/>
                </a:solidFill>
              </a:rPr>
              <a:t>Kolları ve elleri kuvvetlendirici, rahatlatıcı ve esnetici egzersizler yapılmalıdır. Kol ve elleri çok uzun süreyle kullanmamalı ve dinlendirmek için sık sık ara vermelidir.</a:t>
            </a:r>
            <a:endParaRPr lang="tr-TR" dirty="0">
              <a:solidFill>
                <a:srgbClr val="C00000"/>
              </a:solidFill>
            </a:endParaRPr>
          </a:p>
        </p:txBody>
      </p:sp>
      <p:pic>
        <p:nvPicPr>
          <p:cNvPr id="14" name="Picture 2" descr="https://encrypted-tbn2.gstatic.com/images?q=tbn:ANd9GcShzCzEAVg3YIidWfaf7zWui4YoWemA0d3MHIH2D-vULLUuJv8TOw"/>
          <p:cNvPicPr>
            <a:picLocks noChangeAspect="1" noChangeArrowheads="1"/>
          </p:cNvPicPr>
          <p:nvPr/>
        </p:nvPicPr>
        <p:blipFill>
          <a:blip r:embed="rId3" cstate="print"/>
          <a:srcRect/>
          <a:stretch>
            <a:fillRect/>
          </a:stretch>
        </p:blipFill>
        <p:spPr bwMode="auto">
          <a:xfrm>
            <a:off x="7039292" y="4761057"/>
            <a:ext cx="1907704" cy="1457570"/>
          </a:xfrm>
          <a:prstGeom prst="rect">
            <a:avLst/>
          </a:prstGeom>
          <a:noFill/>
        </p:spPr>
      </p:pic>
    </p:spTree>
    <p:extLst>
      <p:ext uri="{BB962C8B-B14F-4D97-AF65-F5344CB8AC3E}">
        <p14:creationId xmlns:p14="http://schemas.microsoft.com/office/powerpoint/2010/main" val="1413130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pic>
        <p:nvPicPr>
          <p:cNvPr id="14" name="Picture 2"/>
          <p:cNvPicPr>
            <a:picLocks noChangeAspect="1" noChangeArrowheads="1"/>
          </p:cNvPicPr>
          <p:nvPr/>
        </p:nvPicPr>
        <p:blipFill>
          <a:blip r:embed="rId3" cstate="print"/>
          <a:srcRect/>
          <a:stretch>
            <a:fillRect/>
          </a:stretch>
        </p:blipFill>
        <p:spPr bwMode="auto">
          <a:xfrm rot="20822665">
            <a:off x="4934992" y="3559286"/>
            <a:ext cx="3911621" cy="2360983"/>
          </a:xfrm>
          <a:prstGeom prst="rect">
            <a:avLst/>
          </a:prstGeom>
          <a:ln>
            <a:noFill/>
          </a:ln>
          <a:effectLst>
            <a:softEdge rad="112500"/>
          </a:effectLst>
        </p:spPr>
      </p:pic>
      <p:pic>
        <p:nvPicPr>
          <p:cNvPr id="2050" name="Picture 2" descr="http://www.csgbisguvenligi.com/wp-content/uploads/2013/02/is-sagligi-guvenligi.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9" b="96889" l="5778" r="99111"/>
                    </a14:imgEffect>
                  </a14:imgLayer>
                </a14:imgProps>
              </a:ext>
              <a:ext uri="{28A0092B-C50C-407E-A947-70E740481C1C}">
                <a14:useLocalDpi xmlns:a14="http://schemas.microsoft.com/office/drawing/2010/main" val="0"/>
              </a:ext>
            </a:extLst>
          </a:blip>
          <a:srcRect/>
          <a:stretch>
            <a:fillRect/>
          </a:stretch>
        </p:blipFill>
        <p:spPr bwMode="auto">
          <a:xfrm>
            <a:off x="5069424" y="1287941"/>
            <a:ext cx="2509357" cy="2509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memurlar.net/common/news/images/331598/headlin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504" y="1297526"/>
            <a:ext cx="5112568" cy="255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602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30</a:t>
            </a:fld>
            <a:endParaRPr lang="tr-TR" dirty="0"/>
          </a:p>
        </p:txBody>
      </p:sp>
      <p:sp>
        <p:nvSpPr>
          <p:cNvPr id="19" name="Dikdörtgen 18"/>
          <p:cNvSpPr/>
          <p:nvPr/>
        </p:nvSpPr>
        <p:spPr>
          <a:xfrm>
            <a:off x="0" y="658033"/>
            <a:ext cx="7266348" cy="369332"/>
          </a:xfrm>
          <a:prstGeom prst="rect">
            <a:avLst/>
          </a:prstGeom>
        </p:spPr>
        <p:txBody>
          <a:bodyPr wrap="none">
            <a:spAutoFit/>
          </a:bodyPr>
          <a:lstStyle/>
          <a:p>
            <a:pPr marL="285750" indent="-285750">
              <a:buFont typeface="Arial" pitchFamily="34" charset="0"/>
              <a:buChar char="•"/>
            </a:pPr>
            <a:r>
              <a:rPr lang="nn-NO" b="1" dirty="0"/>
              <a:t>KİMYASAL FİZİKSEL VE BİYOLOJİK MADDELERDE ORTAYA ÇIKAN RİSKLER</a:t>
            </a:r>
          </a:p>
        </p:txBody>
      </p:sp>
      <p:sp>
        <p:nvSpPr>
          <p:cNvPr id="2" name="Dikdörtgen 1"/>
          <p:cNvSpPr/>
          <p:nvPr/>
        </p:nvSpPr>
        <p:spPr>
          <a:xfrm>
            <a:off x="179465" y="1398440"/>
            <a:ext cx="8759183" cy="923330"/>
          </a:xfrm>
          <a:prstGeom prst="rect">
            <a:avLst/>
          </a:prstGeom>
        </p:spPr>
        <p:txBody>
          <a:bodyPr wrap="square">
            <a:spAutoFit/>
          </a:bodyPr>
          <a:lstStyle/>
          <a:p>
            <a:pPr algn="just"/>
            <a:r>
              <a:rPr lang="tr-TR" dirty="0">
                <a:solidFill>
                  <a:srgbClr val="C00000"/>
                </a:solidFill>
              </a:rPr>
              <a:t>Gaz, sıvı veya katı haldeki maddelerin, soluma, yutma veya deri ile teması ile enfeksiyon, zehirlenme, yanık, alerji gibi etkilere maruz kalma riskleri. Bazı şartlar altında meslek hastalığı riski vardır.</a:t>
            </a:r>
            <a:endParaRPr lang="tr-TR" dirty="0">
              <a:solidFill>
                <a:srgbClr val="C00000"/>
              </a:solidFill>
            </a:endParaRPr>
          </a:p>
        </p:txBody>
      </p:sp>
      <p:pic>
        <p:nvPicPr>
          <p:cNvPr id="12" name="Picture 1"/>
          <p:cNvPicPr>
            <a:picLocks noChangeAspect="1" noChangeArrowheads="1"/>
          </p:cNvPicPr>
          <p:nvPr/>
        </p:nvPicPr>
        <p:blipFill>
          <a:blip r:embed="rId3" cstate="print"/>
          <a:srcRect/>
          <a:stretch>
            <a:fillRect/>
          </a:stretch>
        </p:blipFill>
        <p:spPr bwMode="auto">
          <a:xfrm>
            <a:off x="5884262" y="2940258"/>
            <a:ext cx="3240322" cy="3155050"/>
          </a:xfrm>
          <a:prstGeom prst="rect">
            <a:avLst/>
          </a:prstGeom>
          <a:noFill/>
          <a:ln w="9525">
            <a:noFill/>
            <a:miter lim="800000"/>
            <a:headEnd/>
            <a:tailEnd/>
          </a:ln>
        </p:spPr>
      </p:pic>
      <p:pic>
        <p:nvPicPr>
          <p:cNvPr id="14" name="Picture 3" descr="http://www.sentezhaber.com/images/haberler/amasyada_komur_ocaginda_zehirlenme_2_olu_h76314.jpg"/>
          <p:cNvPicPr>
            <a:picLocks noChangeAspect="1" noChangeArrowheads="1"/>
          </p:cNvPicPr>
          <p:nvPr/>
        </p:nvPicPr>
        <p:blipFill>
          <a:blip r:embed="rId4" cstate="print"/>
          <a:srcRect/>
          <a:stretch>
            <a:fillRect/>
          </a:stretch>
        </p:blipFill>
        <p:spPr bwMode="auto">
          <a:xfrm>
            <a:off x="179465" y="2866721"/>
            <a:ext cx="5678398" cy="3041663"/>
          </a:xfrm>
          <a:prstGeom prst="rect">
            <a:avLst/>
          </a:prstGeom>
          <a:noFill/>
        </p:spPr>
      </p:pic>
    </p:spTree>
    <p:extLst>
      <p:ext uri="{BB962C8B-B14F-4D97-AF65-F5344CB8AC3E}">
        <p14:creationId xmlns:p14="http://schemas.microsoft.com/office/powerpoint/2010/main" val="2580698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31</a:t>
            </a:fld>
            <a:endParaRPr lang="tr-TR" dirty="0"/>
          </a:p>
        </p:txBody>
      </p:sp>
      <p:sp>
        <p:nvSpPr>
          <p:cNvPr id="19" name="Dikdörtgen 18"/>
          <p:cNvSpPr/>
          <p:nvPr/>
        </p:nvSpPr>
        <p:spPr>
          <a:xfrm>
            <a:off x="0" y="658033"/>
            <a:ext cx="7266348" cy="369332"/>
          </a:xfrm>
          <a:prstGeom prst="rect">
            <a:avLst/>
          </a:prstGeom>
        </p:spPr>
        <p:txBody>
          <a:bodyPr wrap="none">
            <a:spAutoFit/>
          </a:bodyPr>
          <a:lstStyle/>
          <a:p>
            <a:pPr marL="285750" indent="-285750">
              <a:buFont typeface="Arial" pitchFamily="34" charset="0"/>
              <a:buChar char="•"/>
            </a:pPr>
            <a:r>
              <a:rPr lang="nn-NO" b="1" dirty="0"/>
              <a:t>KİMYASAL FİZİKSEL VE BİYOLOJİK MADDELERDE ORTAYA ÇIKAN RİSKLER</a:t>
            </a:r>
          </a:p>
        </p:txBody>
      </p:sp>
      <p:pic>
        <p:nvPicPr>
          <p:cNvPr id="12" name="Picture 1"/>
          <p:cNvPicPr>
            <a:picLocks noChangeAspect="1" noChangeArrowheads="1"/>
          </p:cNvPicPr>
          <p:nvPr/>
        </p:nvPicPr>
        <p:blipFill>
          <a:blip r:embed="rId3" cstate="print"/>
          <a:srcRect/>
          <a:stretch>
            <a:fillRect/>
          </a:stretch>
        </p:blipFill>
        <p:spPr bwMode="auto">
          <a:xfrm>
            <a:off x="20841" y="1339504"/>
            <a:ext cx="9100001" cy="4471702"/>
          </a:xfrm>
          <a:prstGeom prst="rect">
            <a:avLst/>
          </a:prstGeom>
          <a:noFill/>
          <a:ln w="9525">
            <a:noFill/>
            <a:miter lim="800000"/>
            <a:headEnd/>
            <a:tailEnd/>
          </a:ln>
        </p:spPr>
      </p:pic>
    </p:spTree>
    <p:extLst>
      <p:ext uri="{BB962C8B-B14F-4D97-AF65-F5344CB8AC3E}">
        <p14:creationId xmlns:p14="http://schemas.microsoft.com/office/powerpoint/2010/main" val="212729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32</a:t>
            </a:fld>
            <a:endParaRPr lang="tr-TR" dirty="0"/>
          </a:p>
        </p:txBody>
      </p:sp>
      <p:sp>
        <p:nvSpPr>
          <p:cNvPr id="19" name="Dikdörtgen 18"/>
          <p:cNvSpPr/>
          <p:nvPr/>
        </p:nvSpPr>
        <p:spPr>
          <a:xfrm>
            <a:off x="0" y="658033"/>
            <a:ext cx="7266348" cy="369332"/>
          </a:xfrm>
          <a:prstGeom prst="rect">
            <a:avLst/>
          </a:prstGeom>
        </p:spPr>
        <p:txBody>
          <a:bodyPr wrap="none">
            <a:spAutoFit/>
          </a:bodyPr>
          <a:lstStyle/>
          <a:p>
            <a:pPr marL="285750" indent="-285750">
              <a:buFont typeface="Arial" pitchFamily="34" charset="0"/>
              <a:buChar char="•"/>
            </a:pPr>
            <a:r>
              <a:rPr lang="nn-NO" b="1" dirty="0"/>
              <a:t>KİMYASAL FİZİKSEL VE BİYOLOJİK MADDELERDE ORTAYA ÇIKAN RİSKLER</a:t>
            </a:r>
          </a:p>
        </p:txBody>
      </p:sp>
      <p:pic>
        <p:nvPicPr>
          <p:cNvPr id="14" name="Picture 1"/>
          <p:cNvPicPr>
            <a:picLocks noChangeAspect="1" noChangeArrowheads="1"/>
          </p:cNvPicPr>
          <p:nvPr/>
        </p:nvPicPr>
        <p:blipFill>
          <a:blip r:embed="rId3" cstate="print"/>
          <a:srcRect/>
          <a:stretch>
            <a:fillRect/>
          </a:stretch>
        </p:blipFill>
        <p:spPr bwMode="auto">
          <a:xfrm>
            <a:off x="0" y="1273818"/>
            <a:ext cx="9144000" cy="4896544"/>
          </a:xfrm>
          <a:prstGeom prst="rect">
            <a:avLst/>
          </a:prstGeom>
          <a:noFill/>
          <a:ln w="9525">
            <a:noFill/>
            <a:miter lim="800000"/>
            <a:headEnd/>
            <a:tailEnd/>
          </a:ln>
        </p:spPr>
      </p:pic>
    </p:spTree>
    <p:extLst>
      <p:ext uri="{BB962C8B-B14F-4D97-AF65-F5344CB8AC3E}">
        <p14:creationId xmlns:p14="http://schemas.microsoft.com/office/powerpoint/2010/main" val="3814611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33</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tr-TR" b="1" dirty="0" smtClean="0"/>
              <a:t>UYARI İŞARETLERİ</a:t>
            </a:r>
            <a:endParaRPr lang="nn-NO" b="1" dirty="0"/>
          </a:p>
        </p:txBody>
      </p:sp>
      <p:pic>
        <p:nvPicPr>
          <p:cNvPr id="12" name="Picture 1"/>
          <p:cNvPicPr>
            <a:picLocks noChangeAspect="1" noChangeArrowheads="1"/>
          </p:cNvPicPr>
          <p:nvPr/>
        </p:nvPicPr>
        <p:blipFill>
          <a:blip r:embed="rId3" cstate="print"/>
          <a:srcRect/>
          <a:stretch>
            <a:fillRect/>
          </a:stretch>
        </p:blipFill>
        <p:spPr bwMode="auto">
          <a:xfrm>
            <a:off x="193229" y="1280374"/>
            <a:ext cx="8757542" cy="2344798"/>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a:stretch>
            <a:fillRect/>
          </a:stretch>
        </p:blipFill>
        <p:spPr bwMode="auto">
          <a:xfrm>
            <a:off x="777569" y="3696811"/>
            <a:ext cx="7928355" cy="2684702"/>
          </a:xfrm>
          <a:prstGeom prst="rect">
            <a:avLst/>
          </a:prstGeom>
          <a:noFill/>
          <a:ln w="9525">
            <a:noFill/>
            <a:miter lim="800000"/>
            <a:headEnd/>
            <a:tailEnd/>
          </a:ln>
        </p:spPr>
      </p:pic>
    </p:spTree>
    <p:extLst>
      <p:ext uri="{BB962C8B-B14F-4D97-AF65-F5344CB8AC3E}">
        <p14:creationId xmlns:p14="http://schemas.microsoft.com/office/powerpoint/2010/main" val="25941427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34</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sp>
        <p:nvSpPr>
          <p:cNvPr id="2" name="Dikdörtgen 1"/>
          <p:cNvSpPr/>
          <p:nvPr/>
        </p:nvSpPr>
        <p:spPr>
          <a:xfrm>
            <a:off x="6960172" y="709733"/>
            <a:ext cx="1986826" cy="369332"/>
          </a:xfrm>
          <a:prstGeom prst="rect">
            <a:avLst/>
          </a:prstGeom>
        </p:spPr>
        <p:txBody>
          <a:bodyPr wrap="none">
            <a:spAutoFit/>
          </a:bodyPr>
          <a:lstStyle/>
          <a:p>
            <a:r>
              <a:rPr lang="tr-TR" dirty="0"/>
              <a:t>Yasaklayıcı işaretler</a:t>
            </a:r>
          </a:p>
        </p:txBody>
      </p:sp>
      <p:sp>
        <p:nvSpPr>
          <p:cNvPr id="3" name="Dikdörtgen 2"/>
          <p:cNvSpPr/>
          <p:nvPr/>
        </p:nvSpPr>
        <p:spPr>
          <a:xfrm>
            <a:off x="179512" y="1321386"/>
            <a:ext cx="8964488" cy="1200329"/>
          </a:xfrm>
          <a:prstGeom prst="rect">
            <a:avLst/>
          </a:prstGeom>
        </p:spPr>
        <p:txBody>
          <a:bodyPr wrap="square">
            <a:spAutoFit/>
          </a:bodyPr>
          <a:lstStyle/>
          <a:p>
            <a:r>
              <a:rPr lang="tr-TR" dirty="0"/>
              <a:t>Temel nitelikler</a:t>
            </a:r>
          </a:p>
          <a:p>
            <a:r>
              <a:rPr lang="tr-TR" dirty="0"/>
              <a:t>-         Daire biçiminde,</a:t>
            </a:r>
          </a:p>
          <a:p>
            <a:r>
              <a:rPr lang="tr-TR" dirty="0"/>
              <a:t>-         Beyaz zemin üzerine siyah </a:t>
            </a:r>
            <a:r>
              <a:rPr lang="tr-TR" dirty="0" err="1"/>
              <a:t>piktogram</a:t>
            </a:r>
            <a:r>
              <a:rPr lang="tr-TR" dirty="0"/>
              <a:t>, kırmızı çerçeve ve diyagonal çizgi (kırmızı kısımlar işaret alanının en az % 35’ini kapsayacaktır)</a:t>
            </a:r>
          </a:p>
        </p:txBody>
      </p:sp>
      <p:pic>
        <p:nvPicPr>
          <p:cNvPr id="12" name="Picture 3"/>
          <p:cNvPicPr>
            <a:picLocks noChangeAspect="1" noChangeArrowheads="1"/>
          </p:cNvPicPr>
          <p:nvPr/>
        </p:nvPicPr>
        <p:blipFill>
          <a:blip r:embed="rId3" cstate="print"/>
          <a:srcRect/>
          <a:stretch>
            <a:fillRect/>
          </a:stretch>
        </p:blipFill>
        <p:spPr bwMode="auto">
          <a:xfrm>
            <a:off x="395536" y="2789685"/>
            <a:ext cx="8214740" cy="2962330"/>
          </a:xfrm>
          <a:prstGeom prst="rect">
            <a:avLst/>
          </a:prstGeom>
          <a:noFill/>
          <a:ln w="9525">
            <a:noFill/>
            <a:miter lim="800000"/>
            <a:headEnd/>
            <a:tailEnd/>
          </a:ln>
        </p:spPr>
      </p:pic>
    </p:spTree>
    <p:extLst>
      <p:ext uri="{BB962C8B-B14F-4D97-AF65-F5344CB8AC3E}">
        <p14:creationId xmlns:p14="http://schemas.microsoft.com/office/powerpoint/2010/main" val="777736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35</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467544" y="1484784"/>
            <a:ext cx="8239122" cy="4643869"/>
          </a:xfrm>
          <a:prstGeom prst="rect">
            <a:avLst/>
          </a:prstGeom>
          <a:noFill/>
          <a:ln w="9525">
            <a:noFill/>
            <a:miter lim="800000"/>
            <a:headEnd/>
            <a:tailEnd/>
          </a:ln>
        </p:spPr>
      </p:pic>
    </p:spTree>
    <p:extLst>
      <p:ext uri="{BB962C8B-B14F-4D97-AF65-F5344CB8AC3E}">
        <p14:creationId xmlns:p14="http://schemas.microsoft.com/office/powerpoint/2010/main" val="4001692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36</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sp>
        <p:nvSpPr>
          <p:cNvPr id="3" name="Dikdörtgen 2"/>
          <p:cNvSpPr/>
          <p:nvPr/>
        </p:nvSpPr>
        <p:spPr>
          <a:xfrm>
            <a:off x="179512" y="1321386"/>
            <a:ext cx="8964488" cy="1200329"/>
          </a:xfrm>
          <a:prstGeom prst="rect">
            <a:avLst/>
          </a:prstGeom>
        </p:spPr>
        <p:txBody>
          <a:bodyPr wrap="square">
            <a:spAutoFit/>
          </a:bodyPr>
          <a:lstStyle/>
          <a:p>
            <a:r>
              <a:rPr lang="tr-TR" dirty="0"/>
              <a:t>Temel nitelikler</a:t>
            </a:r>
          </a:p>
          <a:p>
            <a:r>
              <a:rPr lang="tr-TR" dirty="0"/>
              <a:t>-         Üçgen şeklinde</a:t>
            </a:r>
          </a:p>
          <a:p>
            <a:r>
              <a:rPr lang="tr-TR" dirty="0"/>
              <a:t>-         Sarı zemin üzerine siyah </a:t>
            </a:r>
            <a:r>
              <a:rPr lang="tr-TR" dirty="0" err="1"/>
              <a:t>piktogram</a:t>
            </a:r>
            <a:r>
              <a:rPr lang="tr-TR" dirty="0"/>
              <a:t>, siyah çerçeve (sarı kısımlar işaret alanının en </a:t>
            </a:r>
            <a:r>
              <a:rPr lang="tr-TR" dirty="0" smtClean="0"/>
              <a:t>az </a:t>
            </a:r>
            <a:r>
              <a:rPr lang="tr-TR" dirty="0"/>
              <a:t>% 50’sini kapsayacaktır</a:t>
            </a:r>
            <a:r>
              <a:rPr lang="tr-TR" dirty="0" smtClean="0"/>
              <a:t>)</a:t>
            </a:r>
            <a:endParaRPr lang="tr-TR" dirty="0"/>
          </a:p>
        </p:txBody>
      </p:sp>
      <p:pic>
        <p:nvPicPr>
          <p:cNvPr id="14" name="Picture 1"/>
          <p:cNvPicPr>
            <a:picLocks noChangeAspect="1" noChangeArrowheads="1"/>
          </p:cNvPicPr>
          <p:nvPr/>
        </p:nvPicPr>
        <p:blipFill>
          <a:blip r:embed="rId3" cstate="print"/>
          <a:srcRect/>
          <a:stretch>
            <a:fillRect/>
          </a:stretch>
        </p:blipFill>
        <p:spPr bwMode="auto">
          <a:xfrm>
            <a:off x="709345" y="2831877"/>
            <a:ext cx="8064804" cy="2296497"/>
          </a:xfrm>
          <a:prstGeom prst="rect">
            <a:avLst/>
          </a:prstGeom>
          <a:noFill/>
          <a:ln w="9525">
            <a:noFill/>
            <a:miter lim="800000"/>
            <a:headEnd/>
            <a:tailEnd/>
          </a:ln>
        </p:spPr>
      </p:pic>
    </p:spTree>
    <p:extLst>
      <p:ext uri="{BB962C8B-B14F-4D97-AF65-F5344CB8AC3E}">
        <p14:creationId xmlns:p14="http://schemas.microsoft.com/office/powerpoint/2010/main" val="30300082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37</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539552" y="1321386"/>
            <a:ext cx="8045412" cy="4555177"/>
          </a:xfrm>
          <a:prstGeom prst="rect">
            <a:avLst/>
          </a:prstGeom>
          <a:noFill/>
          <a:ln w="9525">
            <a:noFill/>
            <a:miter lim="800000"/>
            <a:headEnd/>
            <a:tailEnd/>
          </a:ln>
        </p:spPr>
      </p:pic>
    </p:spTree>
    <p:extLst>
      <p:ext uri="{BB962C8B-B14F-4D97-AF65-F5344CB8AC3E}">
        <p14:creationId xmlns:p14="http://schemas.microsoft.com/office/powerpoint/2010/main" val="3001754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38</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246666" y="1316985"/>
            <a:ext cx="8700332" cy="4752493"/>
          </a:xfrm>
          <a:prstGeom prst="rect">
            <a:avLst/>
          </a:prstGeom>
          <a:noFill/>
          <a:ln w="9525">
            <a:noFill/>
            <a:miter lim="800000"/>
            <a:headEnd/>
            <a:tailEnd/>
          </a:ln>
        </p:spPr>
      </p:pic>
    </p:spTree>
    <p:extLst>
      <p:ext uri="{BB962C8B-B14F-4D97-AF65-F5344CB8AC3E}">
        <p14:creationId xmlns:p14="http://schemas.microsoft.com/office/powerpoint/2010/main" val="3693535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39</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213444" y="1321386"/>
            <a:ext cx="8733554" cy="2298304"/>
          </a:xfrm>
          <a:prstGeom prst="rect">
            <a:avLst/>
          </a:prstGeom>
          <a:noFill/>
          <a:ln w="9525">
            <a:noFill/>
            <a:miter lim="800000"/>
            <a:headEnd/>
            <a:tailEnd/>
          </a:ln>
        </p:spPr>
      </p:pic>
    </p:spTree>
    <p:extLst>
      <p:ext uri="{BB962C8B-B14F-4D97-AF65-F5344CB8AC3E}">
        <p14:creationId xmlns:p14="http://schemas.microsoft.com/office/powerpoint/2010/main" val="2840941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169747" y="1412776"/>
            <a:ext cx="4572000" cy="3139321"/>
          </a:xfrm>
          <a:prstGeom prst="rect">
            <a:avLst/>
          </a:prstGeom>
        </p:spPr>
        <p:txBody>
          <a:bodyPr>
            <a:spAutoFit/>
          </a:bodyPr>
          <a:lstStyle/>
          <a:p>
            <a:r>
              <a:rPr lang="tr-TR" dirty="0">
                <a:solidFill>
                  <a:srgbClr val="FF0000"/>
                </a:solidFill>
              </a:rPr>
              <a:t>a) Genel iş sağlığı ve güvenliği kuralları,</a:t>
            </a:r>
          </a:p>
          <a:p>
            <a:r>
              <a:rPr lang="tr-TR" dirty="0">
                <a:solidFill>
                  <a:srgbClr val="FF0000"/>
                </a:solidFill>
              </a:rPr>
              <a:t>b) İş kazaları ve meslek hastalıkların sebepleri ve işyerindeki riskler,</a:t>
            </a:r>
          </a:p>
          <a:p>
            <a:r>
              <a:rPr lang="tr-TR" dirty="0">
                <a:solidFill>
                  <a:srgbClr val="FF0000"/>
                </a:solidFill>
              </a:rPr>
              <a:t>c) Kaza, yaralanma ve hastalıktan korunma prensipleri ve korunma tekniklerinin uygulanması,</a:t>
            </a:r>
          </a:p>
          <a:p>
            <a:r>
              <a:rPr lang="tr-TR" dirty="0">
                <a:solidFill>
                  <a:srgbClr val="FF0000"/>
                </a:solidFill>
              </a:rPr>
              <a:t>d) İş ekipmanlarının güvenli kullanımı,</a:t>
            </a:r>
          </a:p>
          <a:p>
            <a:r>
              <a:rPr lang="tr-TR" dirty="0">
                <a:solidFill>
                  <a:srgbClr val="FF0000"/>
                </a:solidFill>
              </a:rPr>
              <a:t>e) Çalışanların yasal hak ve sorumlulukları,</a:t>
            </a:r>
          </a:p>
          <a:p>
            <a:r>
              <a:rPr lang="tr-TR" dirty="0">
                <a:solidFill>
                  <a:srgbClr val="FF0000"/>
                </a:solidFill>
              </a:rPr>
              <a:t>f) Yasal mevzuat ile ilgili bilgiler,</a:t>
            </a:r>
          </a:p>
          <a:p>
            <a:r>
              <a:rPr lang="tr-TR" dirty="0">
                <a:solidFill>
                  <a:srgbClr val="FF0000"/>
                </a:solidFill>
              </a:rPr>
              <a:t>g) İşyerinde güvenli ortam ve sistemleri kurma,</a:t>
            </a:r>
          </a:p>
          <a:p>
            <a:r>
              <a:rPr lang="tr-TR" dirty="0">
                <a:solidFill>
                  <a:srgbClr val="FF0000"/>
                </a:solidFill>
              </a:rPr>
              <a:t>h) Kişisel koruyucu alet kullanımı,</a:t>
            </a:r>
            <a:endParaRPr lang="tr-TR" dirty="0">
              <a:solidFill>
                <a:srgbClr val="FF0000"/>
              </a:solidFill>
            </a:endParaRPr>
          </a:p>
        </p:txBody>
      </p:sp>
      <p:sp>
        <p:nvSpPr>
          <p:cNvPr id="12" name="Dikdörtgen 11"/>
          <p:cNvSpPr/>
          <p:nvPr/>
        </p:nvSpPr>
        <p:spPr>
          <a:xfrm>
            <a:off x="4741747" y="1418270"/>
            <a:ext cx="4572000" cy="2862322"/>
          </a:xfrm>
          <a:prstGeom prst="rect">
            <a:avLst/>
          </a:prstGeom>
        </p:spPr>
        <p:txBody>
          <a:bodyPr>
            <a:spAutoFit/>
          </a:bodyPr>
          <a:lstStyle/>
          <a:p>
            <a:r>
              <a:rPr lang="tr-TR" dirty="0">
                <a:solidFill>
                  <a:srgbClr val="FF0000"/>
                </a:solidFill>
              </a:rPr>
              <a:t>i) Ekranlı ekipmanlarla çalışma,</a:t>
            </a:r>
          </a:p>
          <a:p>
            <a:r>
              <a:rPr lang="tr-TR" dirty="0">
                <a:solidFill>
                  <a:srgbClr val="FF0000"/>
                </a:solidFill>
              </a:rPr>
              <a:t>j) Uyarı işaretleri,</a:t>
            </a:r>
          </a:p>
          <a:p>
            <a:r>
              <a:rPr lang="tr-TR" dirty="0">
                <a:solidFill>
                  <a:srgbClr val="FF0000"/>
                </a:solidFill>
              </a:rPr>
              <a:t>k) Kimyasal, fiziksel ve biyolojik maddelerle ortaya çıkan riskler,</a:t>
            </a:r>
          </a:p>
          <a:p>
            <a:r>
              <a:rPr lang="tr-TR" dirty="0">
                <a:solidFill>
                  <a:srgbClr val="FF0000"/>
                </a:solidFill>
              </a:rPr>
              <a:t>l) Temizlik ve düzen,</a:t>
            </a:r>
          </a:p>
          <a:p>
            <a:r>
              <a:rPr lang="tr-TR" dirty="0">
                <a:solidFill>
                  <a:srgbClr val="FF0000"/>
                </a:solidFill>
              </a:rPr>
              <a:t>m) Yangın olayı ve yangından korunma,</a:t>
            </a:r>
          </a:p>
          <a:p>
            <a:r>
              <a:rPr lang="tr-TR" dirty="0">
                <a:solidFill>
                  <a:srgbClr val="FF0000"/>
                </a:solidFill>
              </a:rPr>
              <a:t>n) Termal konfor şartları,</a:t>
            </a:r>
          </a:p>
          <a:p>
            <a:r>
              <a:rPr lang="tr-TR" dirty="0">
                <a:solidFill>
                  <a:srgbClr val="FF0000"/>
                </a:solidFill>
              </a:rPr>
              <a:t>o) Ergonomi,</a:t>
            </a:r>
          </a:p>
          <a:p>
            <a:r>
              <a:rPr lang="tr-TR" dirty="0">
                <a:solidFill>
                  <a:srgbClr val="FF0000"/>
                </a:solidFill>
              </a:rPr>
              <a:t>p) Elektrik, tehlikeleri, riskleri ve önlemleri,</a:t>
            </a:r>
          </a:p>
          <a:p>
            <a:r>
              <a:rPr lang="tr-TR" dirty="0">
                <a:solidFill>
                  <a:srgbClr val="FF0000"/>
                </a:solidFill>
              </a:rPr>
              <a:t>r) İlk yardım, kurtarma.</a:t>
            </a:r>
            <a:endParaRPr lang="tr-TR" dirty="0">
              <a:solidFill>
                <a:srgbClr val="FF0000"/>
              </a:solidFill>
            </a:endParaRPr>
          </a:p>
        </p:txBody>
      </p:sp>
    </p:spTree>
    <p:extLst>
      <p:ext uri="{BB962C8B-B14F-4D97-AF65-F5344CB8AC3E}">
        <p14:creationId xmlns:p14="http://schemas.microsoft.com/office/powerpoint/2010/main" val="2790827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40</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sp>
        <p:nvSpPr>
          <p:cNvPr id="2" name="Dikdörtgen 1"/>
          <p:cNvSpPr/>
          <p:nvPr/>
        </p:nvSpPr>
        <p:spPr>
          <a:xfrm>
            <a:off x="6960172" y="709733"/>
            <a:ext cx="1875000" cy="369332"/>
          </a:xfrm>
          <a:prstGeom prst="rect">
            <a:avLst/>
          </a:prstGeom>
        </p:spPr>
        <p:txBody>
          <a:bodyPr wrap="none">
            <a:spAutoFit/>
          </a:bodyPr>
          <a:lstStyle/>
          <a:p>
            <a:r>
              <a:rPr lang="tr-TR" dirty="0"/>
              <a:t>Emredici işaretleri</a:t>
            </a:r>
          </a:p>
        </p:txBody>
      </p:sp>
      <p:sp>
        <p:nvSpPr>
          <p:cNvPr id="3" name="Dikdörtgen 2"/>
          <p:cNvSpPr/>
          <p:nvPr/>
        </p:nvSpPr>
        <p:spPr>
          <a:xfrm>
            <a:off x="179512" y="1321386"/>
            <a:ext cx="8964488" cy="1200329"/>
          </a:xfrm>
          <a:prstGeom prst="rect">
            <a:avLst/>
          </a:prstGeom>
        </p:spPr>
        <p:txBody>
          <a:bodyPr wrap="square">
            <a:spAutoFit/>
          </a:bodyPr>
          <a:lstStyle/>
          <a:p>
            <a:r>
              <a:rPr lang="tr-TR" dirty="0"/>
              <a:t>Temel nitelikler</a:t>
            </a:r>
          </a:p>
          <a:p>
            <a:r>
              <a:rPr lang="tr-TR" dirty="0"/>
              <a:t>-         Daire biçiminde,</a:t>
            </a:r>
          </a:p>
          <a:p>
            <a:r>
              <a:rPr lang="tr-TR" dirty="0"/>
              <a:t>-         Mavi zemin üzerine beyaz </a:t>
            </a:r>
            <a:r>
              <a:rPr lang="tr-TR" dirty="0" err="1"/>
              <a:t>piktogram</a:t>
            </a:r>
            <a:r>
              <a:rPr lang="tr-TR" dirty="0"/>
              <a:t> (mavi kısımlar işaret alanının en az % 50’sini</a:t>
            </a:r>
          </a:p>
          <a:p>
            <a:r>
              <a:rPr lang="tr-TR" dirty="0"/>
              <a:t>kapsayacaktır)</a:t>
            </a:r>
          </a:p>
        </p:txBody>
      </p:sp>
      <p:pic>
        <p:nvPicPr>
          <p:cNvPr id="14" name="Picture 1"/>
          <p:cNvPicPr>
            <a:picLocks noChangeAspect="1" noChangeArrowheads="1"/>
          </p:cNvPicPr>
          <p:nvPr/>
        </p:nvPicPr>
        <p:blipFill>
          <a:blip r:embed="rId3" cstate="print"/>
          <a:srcRect/>
          <a:stretch>
            <a:fillRect/>
          </a:stretch>
        </p:blipFill>
        <p:spPr bwMode="auto">
          <a:xfrm>
            <a:off x="92810" y="2924944"/>
            <a:ext cx="9048281" cy="2356962"/>
          </a:xfrm>
          <a:prstGeom prst="rect">
            <a:avLst/>
          </a:prstGeom>
          <a:noFill/>
          <a:ln w="9525">
            <a:noFill/>
            <a:miter lim="800000"/>
            <a:headEnd/>
            <a:tailEnd/>
          </a:ln>
        </p:spPr>
      </p:pic>
    </p:spTree>
    <p:extLst>
      <p:ext uri="{BB962C8B-B14F-4D97-AF65-F5344CB8AC3E}">
        <p14:creationId xmlns:p14="http://schemas.microsoft.com/office/powerpoint/2010/main" val="16568803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41</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52387" y="1436864"/>
            <a:ext cx="9039225" cy="2399965"/>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a:stretch>
            <a:fillRect/>
          </a:stretch>
        </p:blipFill>
        <p:spPr bwMode="auto">
          <a:xfrm>
            <a:off x="23973" y="4076940"/>
            <a:ext cx="8988740" cy="2251762"/>
          </a:xfrm>
          <a:prstGeom prst="rect">
            <a:avLst/>
          </a:prstGeom>
          <a:noFill/>
          <a:ln w="9525">
            <a:noFill/>
            <a:miter lim="800000"/>
            <a:headEnd/>
            <a:tailEnd/>
          </a:ln>
        </p:spPr>
      </p:pic>
    </p:spTree>
    <p:extLst>
      <p:ext uri="{BB962C8B-B14F-4D97-AF65-F5344CB8AC3E}">
        <p14:creationId xmlns:p14="http://schemas.microsoft.com/office/powerpoint/2010/main" val="453875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42</a:t>
            </a:fld>
            <a:endParaRPr lang="tr-TR" dirty="0"/>
          </a:p>
        </p:txBody>
      </p:sp>
      <p:sp>
        <p:nvSpPr>
          <p:cNvPr id="19" name="Dikdörtgen 18"/>
          <p:cNvSpPr/>
          <p:nvPr/>
        </p:nvSpPr>
        <p:spPr>
          <a:xfrm>
            <a:off x="0" y="658033"/>
            <a:ext cx="2170659" cy="369332"/>
          </a:xfrm>
          <a:prstGeom prst="rect">
            <a:avLst/>
          </a:prstGeom>
        </p:spPr>
        <p:txBody>
          <a:bodyPr wrap="none">
            <a:spAutoFit/>
          </a:bodyPr>
          <a:lstStyle/>
          <a:p>
            <a:pPr marL="285750" indent="-285750">
              <a:buFont typeface="Arial" pitchFamily="34" charset="0"/>
              <a:buChar char="•"/>
            </a:pPr>
            <a:r>
              <a:rPr lang="nn-NO" b="1" dirty="0"/>
              <a:t>UYARI İŞARETLERİ</a:t>
            </a:r>
          </a:p>
        </p:txBody>
      </p:sp>
      <p:pic>
        <p:nvPicPr>
          <p:cNvPr id="12" name="Picture 1"/>
          <p:cNvPicPr>
            <a:picLocks noChangeAspect="1" noChangeArrowheads="1"/>
          </p:cNvPicPr>
          <p:nvPr/>
        </p:nvPicPr>
        <p:blipFill>
          <a:blip r:embed="rId3" cstate="print"/>
          <a:srcRect/>
          <a:stretch>
            <a:fillRect/>
          </a:stretch>
        </p:blipFill>
        <p:spPr bwMode="auto">
          <a:xfrm>
            <a:off x="1501387" y="1252285"/>
            <a:ext cx="6480720" cy="5180204"/>
          </a:xfrm>
          <a:prstGeom prst="rect">
            <a:avLst/>
          </a:prstGeom>
          <a:noFill/>
          <a:ln w="9525">
            <a:noFill/>
            <a:miter lim="800000"/>
            <a:headEnd/>
            <a:tailEnd/>
          </a:ln>
        </p:spPr>
      </p:pic>
    </p:spTree>
    <p:extLst>
      <p:ext uri="{BB962C8B-B14F-4D97-AF65-F5344CB8AC3E}">
        <p14:creationId xmlns:p14="http://schemas.microsoft.com/office/powerpoint/2010/main" val="3492154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43</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pic>
        <p:nvPicPr>
          <p:cNvPr id="14" name="Picture 1"/>
          <p:cNvPicPr>
            <a:picLocks noChangeAspect="1" noChangeArrowheads="1"/>
          </p:cNvPicPr>
          <p:nvPr/>
        </p:nvPicPr>
        <p:blipFill>
          <a:blip r:embed="rId3" cstate="print"/>
          <a:stretch>
            <a:fillRect/>
          </a:stretch>
        </p:blipFill>
        <p:spPr bwMode="auto">
          <a:xfrm>
            <a:off x="0" y="1256864"/>
            <a:ext cx="9143999" cy="5071838"/>
          </a:xfrm>
          <a:prstGeom prst="rect">
            <a:avLst/>
          </a:prstGeom>
          <a:noFill/>
          <a:ln>
            <a:noFill/>
          </a:ln>
        </p:spPr>
      </p:pic>
    </p:spTree>
    <p:extLst>
      <p:ext uri="{BB962C8B-B14F-4D97-AF65-F5344CB8AC3E}">
        <p14:creationId xmlns:p14="http://schemas.microsoft.com/office/powerpoint/2010/main" val="2331323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44</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pic>
        <p:nvPicPr>
          <p:cNvPr id="12" name="Picture 1"/>
          <p:cNvPicPr>
            <a:picLocks noChangeAspect="1" noChangeArrowheads="1"/>
          </p:cNvPicPr>
          <p:nvPr/>
        </p:nvPicPr>
        <p:blipFill>
          <a:blip r:embed="rId3" cstate="print"/>
          <a:srcRect/>
          <a:stretch>
            <a:fillRect/>
          </a:stretch>
        </p:blipFill>
        <p:spPr bwMode="auto">
          <a:xfrm>
            <a:off x="1367644" y="1366236"/>
            <a:ext cx="6408712" cy="4892464"/>
          </a:xfrm>
          <a:prstGeom prst="rect">
            <a:avLst/>
          </a:prstGeom>
          <a:noFill/>
          <a:ln w="9525">
            <a:noFill/>
            <a:miter lim="800000"/>
            <a:headEnd/>
            <a:tailEnd/>
          </a:ln>
        </p:spPr>
      </p:pic>
    </p:spTree>
    <p:extLst>
      <p:ext uri="{BB962C8B-B14F-4D97-AF65-F5344CB8AC3E}">
        <p14:creationId xmlns:p14="http://schemas.microsoft.com/office/powerpoint/2010/main" val="3590185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45</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sp>
        <p:nvSpPr>
          <p:cNvPr id="2" name="Dikdörtgen 1"/>
          <p:cNvSpPr/>
          <p:nvPr/>
        </p:nvSpPr>
        <p:spPr>
          <a:xfrm>
            <a:off x="182548" y="1321386"/>
            <a:ext cx="8565915" cy="4708981"/>
          </a:xfrm>
          <a:prstGeom prst="rect">
            <a:avLst/>
          </a:prstGeom>
        </p:spPr>
        <p:txBody>
          <a:bodyPr wrap="square">
            <a:spAutoFit/>
          </a:bodyPr>
          <a:lstStyle/>
          <a:p>
            <a:pPr algn="just"/>
            <a:r>
              <a:rPr lang="tr-TR" sz="2000" dirty="0">
                <a:solidFill>
                  <a:srgbClr val="C00000"/>
                </a:solidFill>
                <a:latin typeface="Albertus Medium" pitchFamily="34" charset="0"/>
              </a:rPr>
              <a:t>5S </a:t>
            </a:r>
            <a:r>
              <a:rPr lang="tr-TR" sz="2000" dirty="0">
                <a:solidFill>
                  <a:srgbClr val="C00000"/>
                </a:solidFill>
              </a:rPr>
              <a:t>çalışma alanını temiz, düzenli ve amaca uygun biçime sokulması için uygulanan bir </a:t>
            </a:r>
            <a:r>
              <a:rPr lang="tr-TR" sz="2000" dirty="0" smtClean="0">
                <a:solidFill>
                  <a:srgbClr val="C00000"/>
                </a:solidFill>
              </a:rPr>
              <a:t>Toplam Kalite </a:t>
            </a:r>
            <a:r>
              <a:rPr lang="tr-TR" sz="2000" dirty="0">
                <a:solidFill>
                  <a:srgbClr val="C00000"/>
                </a:solidFill>
              </a:rPr>
              <a:t>tekniğidir.</a:t>
            </a:r>
          </a:p>
          <a:p>
            <a:pPr algn="just"/>
            <a:endParaRPr lang="tr-TR" sz="2000" dirty="0">
              <a:solidFill>
                <a:srgbClr val="C00000"/>
              </a:solidFill>
            </a:endParaRPr>
          </a:p>
          <a:p>
            <a:pPr algn="just"/>
            <a:r>
              <a:rPr lang="tr-TR" sz="2000" b="1" dirty="0" smtClean="0">
                <a:solidFill>
                  <a:srgbClr val="C00000"/>
                </a:solidFill>
                <a:latin typeface="Albertus Medium" pitchFamily="34" charset="0"/>
              </a:rPr>
              <a:t>5S</a:t>
            </a:r>
            <a:r>
              <a:rPr lang="tr-TR" sz="2000" b="1" dirty="0">
                <a:solidFill>
                  <a:srgbClr val="C00000"/>
                </a:solidFill>
              </a:rPr>
              <a:t>, </a:t>
            </a:r>
            <a:r>
              <a:rPr lang="tr-TR" sz="2000" dirty="0">
                <a:solidFill>
                  <a:srgbClr val="C00000"/>
                </a:solidFill>
              </a:rPr>
              <a:t>işletmelerdeki düzen ve disiplini sağlamak için kullanılan hem basit, hem de işletmenin en küçük ayrıntılarının denetimini sağlayan ve diğer iyileştirme çalışmalarının temelini oluşturan </a:t>
            </a:r>
            <a:r>
              <a:rPr lang="tr-TR" sz="2000" dirty="0" smtClean="0">
                <a:solidFill>
                  <a:srgbClr val="C00000"/>
                </a:solidFill>
              </a:rPr>
              <a:t>bir sistemdir.</a:t>
            </a:r>
          </a:p>
          <a:p>
            <a:pPr algn="just"/>
            <a:endParaRPr lang="tr-TR" sz="2000" dirty="0">
              <a:solidFill>
                <a:srgbClr val="C00000"/>
              </a:solidFill>
            </a:endParaRPr>
          </a:p>
          <a:p>
            <a:pPr algn="just"/>
            <a:r>
              <a:rPr lang="tr-TR" sz="2000" b="1" dirty="0">
                <a:solidFill>
                  <a:srgbClr val="C00000"/>
                </a:solidFill>
              </a:rPr>
              <a:t>Güvenlik : </a:t>
            </a:r>
            <a:r>
              <a:rPr lang="tr-TR" sz="2000" dirty="0">
                <a:solidFill>
                  <a:srgbClr val="C00000"/>
                </a:solidFill>
              </a:rPr>
              <a:t>Organize, düzenli ve temiz bir iş ortamı çalışmak için daha güvenlidir. </a:t>
            </a:r>
            <a:r>
              <a:rPr lang="tr-TR" sz="2000" dirty="0">
                <a:solidFill>
                  <a:srgbClr val="C00000"/>
                </a:solidFill>
                <a:latin typeface="Albertus Medium" pitchFamily="34" charset="0"/>
              </a:rPr>
              <a:t>5S</a:t>
            </a:r>
            <a:r>
              <a:rPr lang="tr-TR" sz="2000" dirty="0">
                <a:solidFill>
                  <a:srgbClr val="C00000"/>
                </a:solidFill>
              </a:rPr>
              <a:t> faaliyetleri, düşmelere, yangınlara ve yaralanmalara sebep olabilecek saçılmış, dökülmüş ve dağınık eşyaları ortadan kaldırır. Görsel göstergeler insanları tehlikelere karşı korur. İyi yapılmış organizasyon, eşyaları daha iyi yerleştireceğinden bunlara ulaşma veya kaldırma esnasındaki kazaları azaltır, ve bununla birlikte tehlikeli kimyasal maddeleri daha güvenli kullanmamıza ve saklamamıza yardım eder.</a:t>
            </a:r>
          </a:p>
          <a:p>
            <a:pPr algn="just"/>
            <a:endParaRPr lang="tr-TR" sz="2000" dirty="0">
              <a:solidFill>
                <a:srgbClr val="C00000"/>
              </a:solidFill>
            </a:endParaRPr>
          </a:p>
        </p:txBody>
      </p:sp>
    </p:spTree>
    <p:extLst>
      <p:ext uri="{BB962C8B-B14F-4D97-AF65-F5344CB8AC3E}">
        <p14:creationId xmlns:p14="http://schemas.microsoft.com/office/powerpoint/2010/main" val="1972065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46</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pic>
        <p:nvPicPr>
          <p:cNvPr id="12" name="Picture 1"/>
          <p:cNvPicPr>
            <a:picLocks noChangeAspect="1" noChangeArrowheads="1"/>
          </p:cNvPicPr>
          <p:nvPr/>
        </p:nvPicPr>
        <p:blipFill>
          <a:blip r:embed="rId3" cstate="print"/>
          <a:srcRect/>
          <a:stretch>
            <a:fillRect/>
          </a:stretch>
        </p:blipFill>
        <p:spPr bwMode="auto">
          <a:xfrm>
            <a:off x="71086" y="3535209"/>
            <a:ext cx="9072914" cy="1368152"/>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a:stretch>
            <a:fillRect/>
          </a:stretch>
        </p:blipFill>
        <p:spPr bwMode="auto">
          <a:xfrm>
            <a:off x="4755730" y="666739"/>
            <a:ext cx="4388270" cy="3022533"/>
          </a:xfrm>
          <a:prstGeom prst="rect">
            <a:avLst/>
          </a:prstGeom>
          <a:noFill/>
          <a:ln w="9525">
            <a:noFill/>
            <a:miter lim="800000"/>
            <a:headEnd/>
            <a:tailEnd/>
          </a:ln>
        </p:spPr>
      </p:pic>
      <p:pic>
        <p:nvPicPr>
          <p:cNvPr id="16" name="Picture 1"/>
          <p:cNvPicPr>
            <a:picLocks noChangeAspect="1" noChangeArrowheads="1"/>
          </p:cNvPicPr>
          <p:nvPr/>
        </p:nvPicPr>
        <p:blipFill>
          <a:blip r:embed="rId5" cstate="print"/>
          <a:srcRect/>
          <a:stretch>
            <a:fillRect/>
          </a:stretch>
        </p:blipFill>
        <p:spPr bwMode="auto">
          <a:xfrm>
            <a:off x="0" y="5157192"/>
            <a:ext cx="9143999" cy="1702964"/>
          </a:xfrm>
          <a:prstGeom prst="rect">
            <a:avLst/>
          </a:prstGeom>
          <a:noFill/>
          <a:ln w="9525">
            <a:noFill/>
            <a:miter lim="800000"/>
            <a:headEnd/>
            <a:tailEnd/>
          </a:ln>
        </p:spPr>
      </p:pic>
    </p:spTree>
    <p:extLst>
      <p:ext uri="{BB962C8B-B14F-4D97-AF65-F5344CB8AC3E}">
        <p14:creationId xmlns:p14="http://schemas.microsoft.com/office/powerpoint/2010/main" val="97256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47</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pic>
        <p:nvPicPr>
          <p:cNvPr id="12" name="Picture 1"/>
          <p:cNvPicPr>
            <a:picLocks noChangeAspect="1" noChangeArrowheads="1"/>
          </p:cNvPicPr>
          <p:nvPr/>
        </p:nvPicPr>
        <p:blipFill>
          <a:blip r:embed="rId3" cstate="print"/>
          <a:srcRect/>
          <a:stretch>
            <a:fillRect/>
          </a:stretch>
        </p:blipFill>
        <p:spPr bwMode="auto">
          <a:xfrm>
            <a:off x="179512" y="1408158"/>
            <a:ext cx="3018539" cy="2392648"/>
          </a:xfrm>
          <a:prstGeom prst="rect">
            <a:avLst/>
          </a:prstGeom>
          <a:noFill/>
          <a:ln w="9525">
            <a:noFill/>
            <a:miter lim="800000"/>
            <a:headEnd/>
            <a:tailEnd/>
          </a:ln>
        </p:spPr>
      </p:pic>
      <p:pic>
        <p:nvPicPr>
          <p:cNvPr id="14" name="Picture 2"/>
          <p:cNvPicPr>
            <a:picLocks noChangeAspect="1" noChangeArrowheads="1"/>
          </p:cNvPicPr>
          <p:nvPr/>
        </p:nvPicPr>
        <p:blipFill>
          <a:blip r:embed="rId4" cstate="print"/>
          <a:srcRect/>
          <a:stretch>
            <a:fillRect/>
          </a:stretch>
        </p:blipFill>
        <p:spPr bwMode="auto">
          <a:xfrm>
            <a:off x="3472858" y="1364118"/>
            <a:ext cx="5671142" cy="2360757"/>
          </a:xfrm>
          <a:prstGeom prst="rect">
            <a:avLst/>
          </a:prstGeom>
          <a:noFill/>
          <a:ln w="9525">
            <a:noFill/>
            <a:miter lim="800000"/>
            <a:headEnd/>
            <a:tailEnd/>
          </a:ln>
        </p:spPr>
      </p:pic>
    </p:spTree>
    <p:extLst>
      <p:ext uri="{BB962C8B-B14F-4D97-AF65-F5344CB8AC3E}">
        <p14:creationId xmlns:p14="http://schemas.microsoft.com/office/powerpoint/2010/main" val="358715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48</a:t>
            </a:fld>
            <a:endParaRPr lang="tr-TR" dirty="0"/>
          </a:p>
        </p:txBody>
      </p:sp>
      <p:sp>
        <p:nvSpPr>
          <p:cNvPr id="19" name="Dikdörtgen 18"/>
          <p:cNvSpPr/>
          <p:nvPr/>
        </p:nvSpPr>
        <p:spPr>
          <a:xfrm>
            <a:off x="0" y="658033"/>
            <a:ext cx="2383986" cy="369332"/>
          </a:xfrm>
          <a:prstGeom prst="rect">
            <a:avLst/>
          </a:prstGeom>
        </p:spPr>
        <p:txBody>
          <a:bodyPr wrap="none">
            <a:spAutoFit/>
          </a:bodyPr>
          <a:lstStyle/>
          <a:p>
            <a:pPr marL="285750" indent="-285750">
              <a:buFont typeface="Arial" pitchFamily="34" charset="0"/>
              <a:buChar char="•"/>
            </a:pPr>
            <a:r>
              <a:rPr lang="nn-NO" b="1" dirty="0"/>
              <a:t>TEMİZLİK VE DÜZEN</a:t>
            </a:r>
          </a:p>
        </p:txBody>
      </p:sp>
      <p:pic>
        <p:nvPicPr>
          <p:cNvPr id="15" name="Picture 1"/>
          <p:cNvPicPr>
            <a:picLocks noChangeAspect="1" noChangeArrowheads="1"/>
          </p:cNvPicPr>
          <p:nvPr/>
        </p:nvPicPr>
        <p:blipFill>
          <a:blip r:embed="rId3" cstate="print"/>
          <a:srcRect/>
          <a:stretch>
            <a:fillRect/>
          </a:stretch>
        </p:blipFill>
        <p:spPr bwMode="auto">
          <a:xfrm>
            <a:off x="63717" y="1268552"/>
            <a:ext cx="8899719" cy="5098797"/>
          </a:xfrm>
          <a:prstGeom prst="rect">
            <a:avLst/>
          </a:prstGeom>
          <a:noFill/>
          <a:ln w="9525">
            <a:noFill/>
            <a:miter lim="800000"/>
            <a:headEnd/>
            <a:tailEnd/>
          </a:ln>
        </p:spPr>
      </p:pic>
    </p:spTree>
    <p:extLst>
      <p:ext uri="{BB962C8B-B14F-4D97-AF65-F5344CB8AC3E}">
        <p14:creationId xmlns:p14="http://schemas.microsoft.com/office/powerpoint/2010/main" val="1338938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49</a:t>
            </a:fld>
            <a:endParaRPr lang="tr-TR" dirty="0"/>
          </a:p>
        </p:txBody>
      </p:sp>
      <p:sp>
        <p:nvSpPr>
          <p:cNvPr id="19" name="Dikdörtgen 18"/>
          <p:cNvSpPr/>
          <p:nvPr/>
        </p:nvSpPr>
        <p:spPr>
          <a:xfrm>
            <a:off x="0" y="658033"/>
            <a:ext cx="3052631" cy="369332"/>
          </a:xfrm>
          <a:prstGeom prst="rect">
            <a:avLst/>
          </a:prstGeom>
        </p:spPr>
        <p:txBody>
          <a:bodyPr wrap="none">
            <a:spAutoFit/>
          </a:bodyPr>
          <a:lstStyle/>
          <a:p>
            <a:pPr marL="285750" indent="-285750">
              <a:buFont typeface="Arial" pitchFamily="34" charset="0"/>
              <a:buChar char="•"/>
            </a:pPr>
            <a:r>
              <a:rPr lang="tr-TR" b="1" dirty="0"/>
              <a:t>İLK YARDIM VE KURTARMA</a:t>
            </a:r>
          </a:p>
        </p:txBody>
      </p:sp>
      <p:pic>
        <p:nvPicPr>
          <p:cNvPr id="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74" y="1360443"/>
            <a:ext cx="9016652" cy="180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 y="3466157"/>
            <a:ext cx="9041702" cy="2817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622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5</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4211960" y="1690717"/>
            <a:ext cx="4572000" cy="1532727"/>
          </a:xfrm>
          <a:prstGeom prst="rect">
            <a:avLst/>
          </a:prstGeom>
        </p:spPr>
        <p:txBody>
          <a:bodyPr>
            <a:spAutoFit/>
          </a:bodyPr>
          <a:lstStyle/>
          <a:p>
            <a:pPr marR="45720" lvl="0" algn="just">
              <a:spcBef>
                <a:spcPct val="20000"/>
              </a:spcBef>
              <a:buClr>
                <a:schemeClr val="accent3"/>
              </a:buClr>
              <a:buSzPct val="95000"/>
              <a:defRPr/>
            </a:pPr>
            <a:r>
              <a:rPr lang="tr-TR" b="1" dirty="0" smtClean="0"/>
              <a:t>Tüm </a:t>
            </a:r>
            <a:r>
              <a:rPr lang="tr-TR" b="1" dirty="0"/>
              <a:t>mesleklerde çalışanların bedensel, ruhsal ve sosyal yönden iyilik hallerinin en üstün düzeyde tutulması, sürdürülmesi ve geliştirilmesi çalışmalarıdır.” </a:t>
            </a:r>
            <a:endParaRPr lang="tr-TR" b="1" dirty="0" smtClean="0"/>
          </a:p>
          <a:p>
            <a:pPr marR="45720" lvl="0" algn="just">
              <a:spcBef>
                <a:spcPct val="20000"/>
              </a:spcBef>
              <a:buClr>
                <a:schemeClr val="accent3"/>
              </a:buClr>
              <a:buSzPct val="95000"/>
              <a:defRPr/>
            </a:pPr>
            <a:r>
              <a:rPr lang="tr-TR" b="1" dirty="0" smtClean="0"/>
              <a:t>(</a:t>
            </a:r>
            <a:r>
              <a:rPr lang="tr-TR" b="1" dirty="0"/>
              <a:t>ILO, WHO,1950 ).</a:t>
            </a:r>
          </a:p>
        </p:txBody>
      </p:sp>
      <p:pic>
        <p:nvPicPr>
          <p:cNvPr id="12" name="Picture 2" descr="O:\İGS Temel Eğitimi\Sunu resimler\15271577-portrait-of-an-happy-worker-in-a-factory.jpg"/>
          <p:cNvPicPr>
            <a:picLocks noChangeAspect="1" noChangeArrowheads="1"/>
          </p:cNvPicPr>
          <p:nvPr/>
        </p:nvPicPr>
        <p:blipFill>
          <a:blip r:embed="rId3" cstate="print"/>
          <a:srcRect/>
          <a:stretch>
            <a:fillRect/>
          </a:stretch>
        </p:blipFill>
        <p:spPr bwMode="auto">
          <a:xfrm>
            <a:off x="242305" y="1408117"/>
            <a:ext cx="3810000" cy="2857500"/>
          </a:xfrm>
          <a:prstGeom prst="rect">
            <a:avLst/>
          </a:prstGeom>
          <a:noFill/>
        </p:spPr>
      </p:pic>
      <p:sp>
        <p:nvSpPr>
          <p:cNvPr id="3" name="Dikdörtgen 2"/>
          <p:cNvSpPr/>
          <p:nvPr/>
        </p:nvSpPr>
        <p:spPr>
          <a:xfrm>
            <a:off x="4932040" y="3330854"/>
            <a:ext cx="2832121" cy="369332"/>
          </a:xfrm>
          <a:prstGeom prst="rect">
            <a:avLst/>
          </a:prstGeom>
        </p:spPr>
        <p:txBody>
          <a:bodyPr wrap="none">
            <a:spAutoFit/>
          </a:bodyPr>
          <a:lstStyle/>
          <a:p>
            <a:pPr lvl="0" algn="r">
              <a:spcBef>
                <a:spcPct val="0"/>
              </a:spcBef>
              <a:defRPr/>
            </a:pPr>
            <a:r>
              <a:rPr lang="tr-TR" b="1" dirty="0">
                <a:solidFill>
                  <a:srgbClr val="7030A0"/>
                </a:solidFill>
                <a:effectLst>
                  <a:outerShdw blurRad="38100" dist="25400" dir="5400000" algn="tl" rotWithShape="0">
                    <a:srgbClr val="000000">
                      <a:alpha val="43000"/>
                    </a:srgbClr>
                  </a:outerShdw>
                </a:effectLst>
              </a:rPr>
              <a:t>Dünya Sağlık Örgütü (WHO)</a:t>
            </a:r>
          </a:p>
        </p:txBody>
      </p:sp>
    </p:spTree>
    <p:extLst>
      <p:ext uri="{BB962C8B-B14F-4D97-AF65-F5344CB8AC3E}">
        <p14:creationId xmlns:p14="http://schemas.microsoft.com/office/powerpoint/2010/main" val="833942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50</a:t>
            </a:fld>
            <a:endParaRPr lang="tr-TR" dirty="0"/>
          </a:p>
        </p:txBody>
      </p:sp>
      <p:sp>
        <p:nvSpPr>
          <p:cNvPr id="19" name="Dikdörtgen 18"/>
          <p:cNvSpPr/>
          <p:nvPr/>
        </p:nvSpPr>
        <p:spPr>
          <a:xfrm>
            <a:off x="0" y="658033"/>
            <a:ext cx="3052631" cy="369332"/>
          </a:xfrm>
          <a:prstGeom prst="rect">
            <a:avLst/>
          </a:prstGeom>
        </p:spPr>
        <p:txBody>
          <a:bodyPr wrap="none">
            <a:spAutoFit/>
          </a:bodyPr>
          <a:lstStyle/>
          <a:p>
            <a:pPr marL="285750" indent="-285750">
              <a:buFont typeface="Arial" pitchFamily="34" charset="0"/>
              <a:buChar char="•"/>
            </a:pPr>
            <a:r>
              <a:rPr lang="tr-TR" b="1" dirty="0"/>
              <a:t>İLK YARDIM VE KURTARMA</a:t>
            </a:r>
          </a:p>
        </p:txBody>
      </p:sp>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7373"/>
          <a:stretch/>
        </p:blipFill>
        <p:spPr bwMode="auto">
          <a:xfrm>
            <a:off x="47373" y="1448873"/>
            <a:ext cx="9096627" cy="3312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3343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51</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179512" y="1550805"/>
            <a:ext cx="3634265" cy="369332"/>
          </a:xfrm>
          <a:prstGeom prst="rect">
            <a:avLst/>
          </a:prstGeom>
        </p:spPr>
        <p:txBody>
          <a:bodyPr wrap="none">
            <a:spAutoFit/>
          </a:bodyPr>
          <a:lstStyle/>
          <a:p>
            <a:r>
              <a:rPr lang="tr-TR" dirty="0">
                <a:hlinkClick r:id="rId3"/>
              </a:rPr>
              <a:t>http://www.isghaftasi.org/index.php</a:t>
            </a:r>
            <a:endParaRPr lang="tr-TR" dirty="0"/>
          </a:p>
        </p:txBody>
      </p:sp>
      <p:sp>
        <p:nvSpPr>
          <p:cNvPr id="3" name="Dikdörtgen 2"/>
          <p:cNvSpPr/>
          <p:nvPr/>
        </p:nvSpPr>
        <p:spPr>
          <a:xfrm>
            <a:off x="611560" y="1990506"/>
            <a:ext cx="4541628" cy="369332"/>
          </a:xfrm>
          <a:prstGeom prst="rect">
            <a:avLst/>
          </a:prstGeom>
        </p:spPr>
        <p:txBody>
          <a:bodyPr wrap="none">
            <a:spAutoFit/>
          </a:bodyPr>
          <a:lstStyle/>
          <a:p>
            <a:r>
              <a:rPr lang="tr-TR" dirty="0">
                <a:hlinkClick r:id="rId4"/>
              </a:rPr>
              <a:t>http://www.csgb.gov.tr/csgbPortal/csgb.portal</a:t>
            </a:r>
            <a:endParaRPr lang="tr-TR" dirty="0"/>
          </a:p>
        </p:txBody>
      </p:sp>
      <p:sp>
        <p:nvSpPr>
          <p:cNvPr id="6" name="Dikdörtgen 5"/>
          <p:cNvSpPr/>
          <p:nvPr/>
        </p:nvSpPr>
        <p:spPr>
          <a:xfrm>
            <a:off x="1115616" y="2487047"/>
            <a:ext cx="4601965" cy="369332"/>
          </a:xfrm>
          <a:prstGeom prst="rect">
            <a:avLst/>
          </a:prstGeom>
        </p:spPr>
        <p:txBody>
          <a:bodyPr wrap="none">
            <a:spAutoFit/>
          </a:bodyPr>
          <a:lstStyle/>
          <a:p>
            <a:r>
              <a:rPr lang="tr-TR" dirty="0">
                <a:hlinkClick r:id="rId5"/>
              </a:rPr>
              <a:t>http://www.isgum.gov.tr/Default.aspx?lnk=222</a:t>
            </a:r>
            <a:endParaRPr lang="tr-TR" dirty="0"/>
          </a:p>
        </p:txBody>
      </p:sp>
      <p:sp>
        <p:nvSpPr>
          <p:cNvPr id="9" name="Dikdörtgen 8"/>
          <p:cNvSpPr/>
          <p:nvPr/>
        </p:nvSpPr>
        <p:spPr>
          <a:xfrm>
            <a:off x="179512" y="2983588"/>
            <a:ext cx="8964488" cy="369332"/>
          </a:xfrm>
          <a:prstGeom prst="rect">
            <a:avLst/>
          </a:prstGeom>
        </p:spPr>
        <p:txBody>
          <a:bodyPr wrap="square">
            <a:spAutoFit/>
          </a:bodyPr>
          <a:lstStyle/>
          <a:p>
            <a:r>
              <a:rPr lang="tr-TR" dirty="0">
                <a:hlinkClick r:id="rId6"/>
              </a:rPr>
              <a:t>http://www.isgum.gov.tr/rsm/file/isgdoc/IG19-dunya_ulkerinde_isg_ceza_uygulamalari.pdf</a:t>
            </a:r>
            <a:endParaRPr lang="tr-TR" dirty="0"/>
          </a:p>
        </p:txBody>
      </p:sp>
      <p:pic>
        <p:nvPicPr>
          <p:cNvPr id="16" name="Picture 2" descr="G:\İGS Temel Eğitimi\Sunu resimler\15328864-dollar-sign-fell-from-fork-lift-truck-and-hit-worker-isolated-on-white-background.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1475" y="3480129"/>
            <a:ext cx="2304256" cy="2797676"/>
          </a:xfrm>
          <a:prstGeom prst="rect">
            <a:avLst/>
          </a:prstGeom>
          <a:noFill/>
          <a:extLst>
            <a:ext uri="{909E8E84-426E-40DD-AFC4-6F175D3DCCD1}">
              <a14:hiddenFill xmlns:a14="http://schemas.microsoft.com/office/drawing/2010/main">
                <a:solidFill>
                  <a:srgbClr val="FFFFFF"/>
                </a:solidFill>
              </a14:hiddenFill>
            </a:ext>
          </a:extLst>
        </p:spPr>
      </p:pic>
      <p:sp>
        <p:nvSpPr>
          <p:cNvPr id="15" name="Dikdörtgen 14"/>
          <p:cNvSpPr/>
          <p:nvPr/>
        </p:nvSpPr>
        <p:spPr>
          <a:xfrm>
            <a:off x="3532610" y="3513399"/>
            <a:ext cx="4572000" cy="2662267"/>
          </a:xfrm>
          <a:prstGeom prst="rect">
            <a:avLst/>
          </a:prstGeom>
        </p:spPr>
        <p:txBody>
          <a:bodyPr>
            <a:spAutoFit/>
          </a:bodyPr>
          <a:lstStyle/>
          <a:p>
            <a:pPr marL="285750" lvl="0" indent="-285750" algn="ctr" defTabSz="457200">
              <a:lnSpc>
                <a:spcPct val="80000"/>
              </a:lnSpc>
              <a:spcBef>
                <a:spcPct val="20000"/>
              </a:spcBef>
              <a:spcAft>
                <a:spcPts val="600"/>
              </a:spcAft>
              <a:buClr>
                <a:prstClr val="white"/>
              </a:buClr>
              <a:buSzPct val="80000"/>
            </a:pPr>
            <a:r>
              <a:rPr lang="tr-TR" sz="4000" b="1" dirty="0">
                <a:solidFill>
                  <a:prstClr val="black"/>
                </a:solidFill>
                <a:latin typeface="Century Gothic" panose="020B0502020202020204"/>
              </a:rPr>
              <a:t>İŞ </a:t>
            </a:r>
          </a:p>
          <a:p>
            <a:pPr marL="285750" lvl="0" indent="-285750" algn="ctr" defTabSz="457200">
              <a:lnSpc>
                <a:spcPct val="80000"/>
              </a:lnSpc>
              <a:spcBef>
                <a:spcPct val="20000"/>
              </a:spcBef>
              <a:spcAft>
                <a:spcPts val="600"/>
              </a:spcAft>
              <a:buClr>
                <a:prstClr val="white"/>
              </a:buClr>
              <a:buSzPct val="80000"/>
            </a:pPr>
            <a:r>
              <a:rPr lang="tr-TR" sz="4000" b="1" dirty="0" smtClean="0">
                <a:solidFill>
                  <a:prstClr val="black"/>
                </a:solidFill>
                <a:latin typeface="Century Gothic" panose="020B0502020202020204"/>
              </a:rPr>
              <a:t>KAZASININ</a:t>
            </a:r>
            <a:endParaRPr lang="tr-TR" sz="4000" b="1" dirty="0">
              <a:solidFill>
                <a:prstClr val="black"/>
              </a:solidFill>
              <a:latin typeface="Century Gothic" panose="020B0502020202020204"/>
            </a:endParaRPr>
          </a:p>
          <a:p>
            <a:pPr marL="285750" lvl="0" indent="-285750" algn="ctr" defTabSz="457200">
              <a:lnSpc>
                <a:spcPct val="80000"/>
              </a:lnSpc>
              <a:spcBef>
                <a:spcPct val="20000"/>
              </a:spcBef>
              <a:spcAft>
                <a:spcPts val="600"/>
              </a:spcAft>
              <a:buClr>
                <a:prstClr val="white"/>
              </a:buClr>
              <a:buSzPct val="80000"/>
            </a:pPr>
            <a:r>
              <a:rPr lang="tr-TR" sz="4000" b="1" dirty="0" smtClean="0">
                <a:solidFill>
                  <a:prstClr val="black"/>
                </a:solidFill>
                <a:latin typeface="Century Gothic" panose="020B0502020202020204"/>
              </a:rPr>
              <a:t>MAZERETİ</a:t>
            </a:r>
            <a:endParaRPr lang="tr-TR" sz="4000" b="1" dirty="0">
              <a:solidFill>
                <a:prstClr val="black"/>
              </a:solidFill>
              <a:latin typeface="Century Gothic" panose="020B0502020202020204"/>
            </a:endParaRPr>
          </a:p>
          <a:p>
            <a:pPr marL="285750" lvl="0" indent="-285750" algn="ctr" defTabSz="457200">
              <a:lnSpc>
                <a:spcPct val="80000"/>
              </a:lnSpc>
              <a:spcBef>
                <a:spcPct val="20000"/>
              </a:spcBef>
              <a:spcAft>
                <a:spcPts val="600"/>
              </a:spcAft>
              <a:buClr>
                <a:prstClr val="white"/>
              </a:buClr>
              <a:buSzPct val="80000"/>
            </a:pPr>
            <a:r>
              <a:rPr lang="tr-TR" sz="4000" b="1" dirty="0">
                <a:solidFill>
                  <a:prstClr val="black"/>
                </a:solidFill>
                <a:latin typeface="Century Gothic" panose="020B0502020202020204"/>
              </a:rPr>
              <a:t>OLMAZ</a:t>
            </a:r>
          </a:p>
        </p:txBody>
      </p:sp>
    </p:spTree>
    <p:extLst>
      <p:ext uri="{BB962C8B-B14F-4D97-AF65-F5344CB8AC3E}">
        <p14:creationId xmlns:p14="http://schemas.microsoft.com/office/powerpoint/2010/main" val="13861537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6</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2" name="Dikdörtgen 1"/>
          <p:cNvSpPr/>
          <p:nvPr/>
        </p:nvSpPr>
        <p:spPr>
          <a:xfrm>
            <a:off x="258912" y="1968794"/>
            <a:ext cx="4572000" cy="923330"/>
          </a:xfrm>
          <a:prstGeom prst="rect">
            <a:avLst/>
          </a:prstGeom>
        </p:spPr>
        <p:txBody>
          <a:bodyPr>
            <a:spAutoFit/>
          </a:bodyPr>
          <a:lstStyle/>
          <a:p>
            <a:pPr>
              <a:spcBef>
                <a:spcPct val="50000"/>
              </a:spcBef>
            </a:pPr>
            <a:r>
              <a:rPr lang="tr-TR" b="1" dirty="0">
                <a:solidFill>
                  <a:srgbClr val="C00000"/>
                </a:solidFill>
                <a:latin typeface="Arial Unicode MS" pitchFamily="34" charset="-128"/>
              </a:rPr>
              <a:t>KENDİMİZİ VE İŞYERİNDEKİ ÜRETİM      ARAÇLARINI TEHLİKELERDEN KORUMAKTIR.</a:t>
            </a:r>
            <a:endParaRPr lang="tr-TR" b="1" dirty="0">
              <a:solidFill>
                <a:srgbClr val="C00000"/>
              </a:solidFill>
              <a:latin typeface="Arial Unicode MS" pitchFamily="34" charset="-128"/>
            </a:endParaRPr>
          </a:p>
        </p:txBody>
      </p:sp>
      <p:sp>
        <p:nvSpPr>
          <p:cNvPr id="3" name="Dikdörtgen 2"/>
          <p:cNvSpPr/>
          <p:nvPr/>
        </p:nvSpPr>
        <p:spPr>
          <a:xfrm>
            <a:off x="251520" y="1358658"/>
            <a:ext cx="1469505" cy="400110"/>
          </a:xfrm>
          <a:prstGeom prst="rect">
            <a:avLst/>
          </a:prstGeom>
        </p:spPr>
        <p:txBody>
          <a:bodyPr wrap="none">
            <a:spAutoFit/>
          </a:bodyPr>
          <a:lstStyle/>
          <a:p>
            <a:r>
              <a:rPr lang="tr-TR" sz="2000" b="1" dirty="0">
                <a:solidFill>
                  <a:schemeClr val="folHlink"/>
                </a:solidFill>
                <a:effectLst>
                  <a:outerShdw blurRad="38100" dist="38100" dir="2700000" algn="tl">
                    <a:srgbClr val="000000"/>
                  </a:outerShdw>
                </a:effectLst>
              </a:rPr>
              <a:t> </a:t>
            </a:r>
            <a:r>
              <a:rPr lang="tr-TR" sz="2000" b="1" dirty="0">
                <a:solidFill>
                  <a:srgbClr val="7030A0"/>
                </a:solidFill>
                <a:effectLst>
                  <a:outerShdw blurRad="38100" dist="38100" dir="2700000" algn="tl">
                    <a:srgbClr val="000000"/>
                  </a:outerShdw>
                </a:effectLst>
              </a:rPr>
              <a:t>İş Güvenliği</a:t>
            </a:r>
            <a:endParaRPr lang="tr-TR" sz="2000" dirty="0"/>
          </a:p>
        </p:txBody>
      </p:sp>
      <p:sp>
        <p:nvSpPr>
          <p:cNvPr id="6" name="Dikdörtgen 5"/>
          <p:cNvSpPr/>
          <p:nvPr/>
        </p:nvSpPr>
        <p:spPr>
          <a:xfrm>
            <a:off x="258912" y="3166103"/>
            <a:ext cx="4572000" cy="2031325"/>
          </a:xfrm>
          <a:prstGeom prst="rect">
            <a:avLst/>
          </a:prstGeom>
        </p:spPr>
        <p:txBody>
          <a:bodyPr>
            <a:spAutoFit/>
          </a:bodyPr>
          <a:lstStyle/>
          <a:p>
            <a:pPr>
              <a:spcBef>
                <a:spcPct val="50000"/>
              </a:spcBef>
            </a:pPr>
            <a:r>
              <a:rPr lang="tr-TR" b="1" dirty="0">
                <a:solidFill>
                  <a:srgbClr val="C00000"/>
                </a:solidFill>
                <a:latin typeface="Arial Unicode MS" pitchFamily="34" charset="-128"/>
              </a:rPr>
              <a:t>İŞİN YAPILMASI VE YÜRÜTÜLMESİYLE İLGİLİ OLARAK OLUŞAN TEHLİKELERDEN  VE SAĞLIĞA ZARAR VEREBİLECEK  KOŞULLARDAN KORUNMAK  VE İYİ </a:t>
            </a:r>
            <a:r>
              <a:rPr lang="tr-TR" sz="1600" b="1" dirty="0">
                <a:solidFill>
                  <a:srgbClr val="C00000"/>
                </a:solidFill>
                <a:latin typeface="Arial Unicode MS" pitchFamily="34" charset="-128"/>
              </a:rPr>
              <a:t>BİR</a:t>
            </a:r>
            <a:r>
              <a:rPr lang="tr-TR" b="1" dirty="0">
                <a:solidFill>
                  <a:srgbClr val="C00000"/>
                </a:solidFill>
                <a:latin typeface="Arial Unicode MS" pitchFamily="34" charset="-128"/>
              </a:rPr>
              <a:t> ÇALIŞMA ORTAMI SAĞLAMAK İÇİN YAPILAN SİSTEMLİ ÇALIŞMALARDIR</a:t>
            </a:r>
            <a:endParaRPr lang="tr-TR" b="1" dirty="0">
              <a:solidFill>
                <a:srgbClr val="C00000"/>
              </a:solidFill>
              <a:latin typeface="Arial Unicode MS" pitchFamily="34" charset="-128"/>
            </a:endParaRPr>
          </a:p>
        </p:txBody>
      </p:sp>
      <p:sp>
        <p:nvSpPr>
          <p:cNvPr id="9" name="Dikdörtgen 8"/>
          <p:cNvSpPr/>
          <p:nvPr/>
        </p:nvSpPr>
        <p:spPr>
          <a:xfrm>
            <a:off x="258912" y="5471407"/>
            <a:ext cx="4572000" cy="646331"/>
          </a:xfrm>
          <a:prstGeom prst="rect">
            <a:avLst/>
          </a:prstGeom>
        </p:spPr>
        <p:txBody>
          <a:bodyPr>
            <a:spAutoFit/>
          </a:bodyPr>
          <a:lstStyle/>
          <a:p>
            <a:pPr>
              <a:spcBef>
                <a:spcPct val="50000"/>
              </a:spcBef>
            </a:pPr>
            <a:r>
              <a:rPr lang="tr-TR" b="1" dirty="0">
                <a:solidFill>
                  <a:srgbClr val="C00000"/>
                </a:solidFill>
                <a:latin typeface="Arial Unicode MS" pitchFamily="34" charset="-128"/>
              </a:rPr>
              <a:t>KENDİMİZİN VE İŞİMİZİN AYRILMAZ  PARÇASIDIR.</a:t>
            </a:r>
            <a:endParaRPr lang="tr-TR" b="1" dirty="0">
              <a:solidFill>
                <a:srgbClr val="C00000"/>
              </a:solidFill>
              <a:latin typeface="Arial Unicode MS" pitchFamily="34" charset="-128"/>
            </a:endParaRPr>
          </a:p>
        </p:txBody>
      </p:sp>
      <p:sp>
        <p:nvSpPr>
          <p:cNvPr id="12" name="Dikdörtgen 11"/>
          <p:cNvSpPr/>
          <p:nvPr/>
        </p:nvSpPr>
        <p:spPr>
          <a:xfrm>
            <a:off x="4830912" y="1882729"/>
            <a:ext cx="4572000" cy="923330"/>
          </a:xfrm>
          <a:prstGeom prst="rect">
            <a:avLst/>
          </a:prstGeom>
        </p:spPr>
        <p:txBody>
          <a:bodyPr>
            <a:spAutoFit/>
          </a:bodyPr>
          <a:lstStyle/>
          <a:p>
            <a:pPr>
              <a:spcBef>
                <a:spcPct val="50000"/>
              </a:spcBef>
            </a:pPr>
            <a:r>
              <a:rPr lang="tr-TR" b="1" dirty="0">
                <a:solidFill>
                  <a:srgbClr val="C00000"/>
                </a:solidFill>
                <a:latin typeface="Arial Unicode MS" pitchFamily="34" charset="-128"/>
              </a:rPr>
              <a:t>İŞ KAZALARI VE MESLEK HASTALIKLARI İÇİN ÇALIŞMALARIN YAPILMASIDIR.</a:t>
            </a:r>
            <a:endParaRPr lang="tr-TR" b="1" dirty="0">
              <a:solidFill>
                <a:srgbClr val="C00000"/>
              </a:solidFill>
              <a:latin typeface="Arial Unicode MS" pitchFamily="34" charset="-128"/>
            </a:endParaRPr>
          </a:p>
        </p:txBody>
      </p:sp>
      <p:sp>
        <p:nvSpPr>
          <p:cNvPr id="14" name="Dikdörtgen 13"/>
          <p:cNvSpPr/>
          <p:nvPr/>
        </p:nvSpPr>
        <p:spPr>
          <a:xfrm>
            <a:off x="4830912" y="3029784"/>
            <a:ext cx="4313088" cy="3416320"/>
          </a:xfrm>
          <a:prstGeom prst="rect">
            <a:avLst/>
          </a:prstGeom>
        </p:spPr>
        <p:txBody>
          <a:bodyPr wrap="square">
            <a:spAutoFit/>
          </a:bodyPr>
          <a:lstStyle/>
          <a:p>
            <a:r>
              <a:rPr lang="tr-TR" dirty="0"/>
              <a:t>Her çalışma ortamında var olan risk etmenlerinin, üretim şekline göre kullanılan madde, ham madde ile üretilen mamul veya yarı mamul maddelere göre, işçilere, işyerine ve çevreye verebileceği zararların önlenmesidir.</a:t>
            </a:r>
          </a:p>
          <a:p>
            <a:endParaRPr lang="tr-TR" dirty="0"/>
          </a:p>
          <a:p>
            <a:r>
              <a:rPr lang="tr-TR" dirty="0"/>
              <a:t>Mesleki risklerin önlenmesi, çalışanların sağlığının ve güvenliğinin korunması için risk ve kaza faktörlerinin ortadan kaldırılması ve çalışma ortamındaki sağlık ve güvenlik şartlarının iyileştirilmesidir</a:t>
            </a:r>
          </a:p>
        </p:txBody>
      </p:sp>
    </p:spTree>
    <p:extLst>
      <p:ext uri="{BB962C8B-B14F-4D97-AF65-F5344CB8AC3E}">
        <p14:creationId xmlns:p14="http://schemas.microsoft.com/office/powerpoint/2010/main" val="517348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7</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3" name="Dikdörtgen 2"/>
          <p:cNvSpPr/>
          <p:nvPr/>
        </p:nvSpPr>
        <p:spPr>
          <a:xfrm>
            <a:off x="2628764" y="1230316"/>
            <a:ext cx="3434723" cy="461665"/>
          </a:xfrm>
          <a:prstGeom prst="rect">
            <a:avLst/>
          </a:prstGeom>
        </p:spPr>
        <p:txBody>
          <a:bodyPr wrap="none">
            <a:spAutoFit/>
          </a:bodyPr>
          <a:lstStyle/>
          <a:p>
            <a:r>
              <a:rPr lang="tr-TR" sz="2400" b="1" dirty="0">
                <a:solidFill>
                  <a:schemeClr val="folHlink"/>
                </a:solidFill>
                <a:effectLst>
                  <a:outerShdw blurRad="38100" dist="38100" dir="2700000" algn="tl">
                    <a:srgbClr val="000000"/>
                  </a:outerShdw>
                </a:effectLst>
              </a:rPr>
              <a:t> </a:t>
            </a:r>
            <a:r>
              <a:rPr lang="tr-TR" b="1" dirty="0">
                <a:solidFill>
                  <a:srgbClr val="7030A0"/>
                </a:solidFill>
                <a:effectLst>
                  <a:outerShdw blurRad="38100" dist="38100" dir="2700000" algn="tl">
                    <a:srgbClr val="000000"/>
                  </a:outerShdw>
                </a:effectLst>
              </a:rPr>
              <a:t>NEDEN İŞ SAĞLIĞI VE GÜVENLİĞİ </a:t>
            </a:r>
            <a:endParaRPr lang="tr-TR" dirty="0"/>
          </a:p>
        </p:txBody>
      </p:sp>
      <p:sp>
        <p:nvSpPr>
          <p:cNvPr id="6" name="Dikdörtgen 5"/>
          <p:cNvSpPr/>
          <p:nvPr/>
        </p:nvSpPr>
        <p:spPr>
          <a:xfrm>
            <a:off x="342764" y="1930714"/>
            <a:ext cx="8604234" cy="646331"/>
          </a:xfrm>
          <a:prstGeom prst="rect">
            <a:avLst/>
          </a:prstGeom>
        </p:spPr>
        <p:txBody>
          <a:bodyPr wrap="square">
            <a:spAutoFit/>
          </a:bodyPr>
          <a:lstStyle/>
          <a:p>
            <a:r>
              <a:rPr lang="tr-TR" dirty="0"/>
              <a:t>2010 yılında ülkemizde 62 bin 903 iş kazası ve </a:t>
            </a:r>
            <a:r>
              <a:rPr lang="tr-TR" dirty="0" smtClean="0"/>
              <a:t>533 meslek </a:t>
            </a:r>
            <a:r>
              <a:rPr lang="tr-TR" dirty="0"/>
              <a:t>hastalığı vakası meydana geldi.</a:t>
            </a:r>
          </a:p>
          <a:p>
            <a:r>
              <a:rPr lang="tr-TR" dirty="0"/>
              <a:t>1.454 çalışanımız iş kazası ve meslek hastalığı </a:t>
            </a:r>
            <a:r>
              <a:rPr lang="tr-TR" dirty="0" smtClean="0"/>
              <a:t>nedeniyle </a:t>
            </a:r>
            <a:r>
              <a:rPr lang="tr-TR" dirty="0"/>
              <a:t>hayatını kaybetti.</a:t>
            </a:r>
          </a:p>
        </p:txBody>
      </p:sp>
      <p:sp>
        <p:nvSpPr>
          <p:cNvPr id="9" name="Dikdörtgen 8"/>
          <p:cNvSpPr/>
          <p:nvPr/>
        </p:nvSpPr>
        <p:spPr>
          <a:xfrm>
            <a:off x="393111" y="2815778"/>
            <a:ext cx="5670376" cy="2031325"/>
          </a:xfrm>
          <a:prstGeom prst="rect">
            <a:avLst/>
          </a:prstGeom>
        </p:spPr>
        <p:txBody>
          <a:bodyPr wrap="square">
            <a:spAutoFit/>
          </a:bodyPr>
          <a:lstStyle/>
          <a:p>
            <a:r>
              <a:rPr lang="tr-TR" b="1" dirty="0"/>
              <a:t>HER GÜN</a:t>
            </a:r>
          </a:p>
          <a:p>
            <a:endParaRPr lang="tr-TR" dirty="0" smtClean="0"/>
          </a:p>
          <a:p>
            <a:r>
              <a:rPr lang="tr-TR" dirty="0" smtClean="0"/>
              <a:t>İş kazası 172</a:t>
            </a:r>
            <a:endParaRPr lang="tr-TR" dirty="0"/>
          </a:p>
          <a:p>
            <a:endParaRPr lang="tr-TR" dirty="0" smtClean="0"/>
          </a:p>
          <a:p>
            <a:r>
              <a:rPr lang="tr-TR" dirty="0" smtClean="0"/>
              <a:t>İş </a:t>
            </a:r>
            <a:r>
              <a:rPr lang="tr-TR" dirty="0"/>
              <a:t>kazaları nedeniyle hayatını </a:t>
            </a:r>
            <a:r>
              <a:rPr lang="tr-TR" dirty="0" smtClean="0"/>
              <a:t>kaybeden çalışan 4</a:t>
            </a:r>
            <a:endParaRPr lang="tr-TR" dirty="0"/>
          </a:p>
          <a:p>
            <a:endParaRPr lang="tr-TR" dirty="0" smtClean="0"/>
          </a:p>
          <a:p>
            <a:r>
              <a:rPr lang="tr-TR" dirty="0" smtClean="0"/>
              <a:t>Sürekli </a:t>
            </a:r>
            <a:r>
              <a:rPr lang="tr-TR" dirty="0"/>
              <a:t>iş göremez hale gelen </a:t>
            </a:r>
            <a:r>
              <a:rPr lang="tr-TR" dirty="0" smtClean="0"/>
              <a:t>çalışan 6</a:t>
            </a:r>
            <a:endParaRPr lang="tr-TR" dirty="0"/>
          </a:p>
        </p:txBody>
      </p:sp>
      <p:pic>
        <p:nvPicPr>
          <p:cNvPr id="18" name="Picture 2"/>
          <p:cNvPicPr>
            <a:picLocks noChangeAspect="1" noChangeArrowheads="1"/>
          </p:cNvPicPr>
          <p:nvPr/>
        </p:nvPicPr>
        <p:blipFill>
          <a:blip r:embed="rId3" cstate="print"/>
          <a:srcRect/>
          <a:stretch>
            <a:fillRect/>
          </a:stretch>
        </p:blipFill>
        <p:spPr bwMode="auto">
          <a:xfrm>
            <a:off x="5132536" y="2926034"/>
            <a:ext cx="3987304" cy="2147010"/>
          </a:xfrm>
          <a:prstGeom prst="rect">
            <a:avLst/>
          </a:prstGeom>
          <a:noFill/>
          <a:ln w="9525">
            <a:noFill/>
            <a:miter lim="800000"/>
            <a:headEnd/>
            <a:tailEnd/>
          </a:ln>
        </p:spPr>
      </p:pic>
    </p:spTree>
    <p:extLst>
      <p:ext uri="{BB962C8B-B14F-4D97-AF65-F5344CB8AC3E}">
        <p14:creationId xmlns:p14="http://schemas.microsoft.com/office/powerpoint/2010/main" val="3261584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8</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sp>
        <p:nvSpPr>
          <p:cNvPr id="14" name="Text Box 6"/>
          <p:cNvSpPr txBox="1">
            <a:spLocks noChangeArrowheads="1"/>
          </p:cNvSpPr>
          <p:nvPr/>
        </p:nvSpPr>
        <p:spPr bwMode="auto">
          <a:xfrm>
            <a:off x="683568" y="5369471"/>
            <a:ext cx="7700919" cy="841024"/>
          </a:xfrm>
          <a:prstGeom prst="rect">
            <a:avLst/>
          </a:prstGeom>
          <a:noFill/>
          <a:ln w="9525">
            <a:noFill/>
            <a:miter lim="800000"/>
            <a:headEnd/>
            <a:tailEnd/>
          </a:ln>
          <a:effectLst/>
        </p:spPr>
        <p:txBody>
          <a:bodyPr wrap="square" lIns="101370" tIns="50685" rIns="101370" bIns="50685">
            <a:spAutoFit/>
          </a:bodyPr>
          <a:lstStyle/>
          <a:p>
            <a:pPr>
              <a:defRPr/>
            </a:pPr>
            <a:r>
              <a:rPr lang="tr-TR" sz="4800" b="1" dirty="0">
                <a:solidFill>
                  <a:schemeClr val="folHlink"/>
                </a:solidFill>
                <a:effectLst>
                  <a:outerShdw blurRad="38100" dist="38100" dir="2700000" algn="tl">
                    <a:srgbClr val="000000"/>
                  </a:outerShdw>
                </a:effectLst>
              </a:rPr>
              <a:t>  </a:t>
            </a:r>
            <a:r>
              <a:rPr lang="tr-TR" sz="3600" b="1" dirty="0" smtClean="0">
                <a:solidFill>
                  <a:srgbClr val="7030A0"/>
                </a:solidFill>
                <a:effectLst>
                  <a:outerShdw blurRad="38100" dist="38100" dir="2700000" algn="tl">
                    <a:srgbClr val="000000"/>
                  </a:outerShdw>
                </a:effectLst>
              </a:rPr>
              <a:t>İŞ KAZALARININ </a:t>
            </a:r>
            <a:r>
              <a:rPr lang="tr-TR" sz="3600" b="1" dirty="0" smtClean="0">
                <a:solidFill>
                  <a:srgbClr val="FF0000"/>
                </a:solidFill>
                <a:effectLst>
                  <a:outerShdw blurRad="38100" dist="38100" dir="2700000" algn="tl">
                    <a:srgbClr val="000000"/>
                  </a:outerShdw>
                </a:effectLst>
              </a:rPr>
              <a:t>%</a:t>
            </a:r>
            <a:r>
              <a:rPr lang="tr-TR" sz="3600" b="1" dirty="0" smtClean="0">
                <a:solidFill>
                  <a:srgbClr val="FF0000"/>
                </a:solidFill>
                <a:effectLst>
                  <a:outerShdw blurRad="38100" dist="38100" dir="2700000" algn="tl">
                    <a:srgbClr val="000000"/>
                  </a:outerShdw>
                </a:effectLst>
                <a:latin typeface="Albertus Medium" pitchFamily="34" charset="0"/>
              </a:rPr>
              <a:t>98</a:t>
            </a:r>
            <a:r>
              <a:rPr lang="tr-TR" sz="3600" b="1" dirty="0" smtClean="0">
                <a:solidFill>
                  <a:srgbClr val="FF0000"/>
                </a:solidFill>
                <a:effectLst>
                  <a:outerShdw blurRad="38100" dist="38100" dir="2700000" algn="tl">
                    <a:srgbClr val="000000"/>
                  </a:outerShdw>
                </a:effectLst>
              </a:rPr>
              <a:t> </a:t>
            </a:r>
            <a:r>
              <a:rPr lang="tr-TR" sz="3600" b="1" dirty="0" smtClean="0">
                <a:solidFill>
                  <a:srgbClr val="7030A0"/>
                </a:solidFill>
                <a:effectLst>
                  <a:outerShdw blurRad="38100" dist="38100" dir="2700000" algn="tl">
                    <a:srgbClr val="000000"/>
                  </a:outerShdw>
                </a:effectLst>
              </a:rPr>
              <a:t>i </a:t>
            </a:r>
            <a:r>
              <a:rPr lang="tr-TR" sz="3600" b="1" dirty="0" smtClean="0">
                <a:solidFill>
                  <a:srgbClr val="FF0000"/>
                </a:solidFill>
                <a:effectLst>
                  <a:outerShdw blurRad="38100" dist="38100" dir="2700000" algn="tl">
                    <a:srgbClr val="000000"/>
                  </a:outerShdw>
                </a:effectLst>
              </a:rPr>
              <a:t>ÖNLENEBİLİR.</a:t>
            </a:r>
            <a:endParaRPr lang="tr-TR" sz="3600" b="1" dirty="0">
              <a:solidFill>
                <a:srgbClr val="FF0000"/>
              </a:solidFill>
              <a:effectLst>
                <a:outerShdw blurRad="38100" dist="38100" dir="2700000" algn="tl">
                  <a:srgbClr val="000000"/>
                </a:outerShdw>
              </a:effectLst>
            </a:endParaRPr>
          </a:p>
        </p:txBody>
      </p:sp>
      <p:graphicFrame>
        <p:nvGraphicFramePr>
          <p:cNvPr id="15" name="1 Grafik"/>
          <p:cNvGraphicFramePr/>
          <p:nvPr>
            <p:extLst>
              <p:ext uri="{D42A27DB-BD31-4B8C-83A1-F6EECF244321}">
                <p14:modId xmlns:p14="http://schemas.microsoft.com/office/powerpoint/2010/main" val="929653095"/>
              </p:ext>
            </p:extLst>
          </p:nvPr>
        </p:nvGraphicFramePr>
        <p:xfrm>
          <a:off x="317705" y="1262391"/>
          <a:ext cx="8496944" cy="424847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51667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3"/>
          <p:cNvCxnSpPr/>
          <p:nvPr/>
        </p:nvCxnSpPr>
        <p:spPr>
          <a:xfrm>
            <a:off x="0" y="1196752"/>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cxnSp>
        <p:nvCxnSpPr>
          <p:cNvPr id="5" name="Straight Connector 21"/>
          <p:cNvCxnSpPr/>
          <p:nvPr/>
        </p:nvCxnSpPr>
        <p:spPr>
          <a:xfrm>
            <a:off x="0" y="6453336"/>
            <a:ext cx="9144000" cy="0"/>
          </a:xfrm>
          <a:prstGeom prst="line">
            <a:avLst/>
          </a:prstGeom>
          <a:ln w="57150">
            <a:solidFill>
              <a:srgbClr val="C00000"/>
            </a:solidFill>
          </a:ln>
        </p:spPr>
        <p:style>
          <a:lnRef idx="1">
            <a:schemeClr val="accent6"/>
          </a:lnRef>
          <a:fillRef idx="0">
            <a:schemeClr val="accent6"/>
          </a:fillRef>
          <a:effectRef idx="0">
            <a:schemeClr val="accent6"/>
          </a:effectRef>
          <a:fontRef idx="minor">
            <a:schemeClr val="tx1"/>
          </a:fontRef>
        </p:style>
      </p:cxnSp>
      <p:sp>
        <p:nvSpPr>
          <p:cNvPr id="7" name="Rectangle 3"/>
          <p:cNvSpPr/>
          <p:nvPr/>
        </p:nvSpPr>
        <p:spPr>
          <a:xfrm>
            <a:off x="0" y="0"/>
            <a:ext cx="9144000" cy="533400"/>
          </a:xfrm>
          <a:prstGeom prst="rect">
            <a:avLst/>
          </a:prstGeom>
          <a:solidFill>
            <a:srgbClr val="C0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400" rtl="1">
              <a:buNone/>
            </a:pPr>
            <a:r>
              <a:rPr lang="tr-TR" sz="2200" b="1" i="0" dirty="0" smtClean="0">
                <a:latin typeface="Calibri"/>
                <a:ea typeface="+mn-ea"/>
                <a:cs typeface="Arial"/>
              </a:rPr>
              <a:t>ELEKTRİK ELEKTRONİK MÜHENDİSLİĞİNE GİRİŞ</a:t>
            </a:r>
            <a:endParaRPr lang="tr-TR" sz="1400" b="0" i="1" dirty="0">
              <a:latin typeface="Calibri"/>
              <a:ea typeface="+mn-ea"/>
              <a:cs typeface="Arial"/>
            </a:endParaRPr>
          </a:p>
        </p:txBody>
      </p:sp>
      <p:sp>
        <p:nvSpPr>
          <p:cNvPr id="8" name="Rectangle 8"/>
          <p:cNvSpPr/>
          <p:nvPr/>
        </p:nvSpPr>
        <p:spPr>
          <a:xfrm>
            <a:off x="0" y="533510"/>
            <a:ext cx="8104610" cy="538609"/>
          </a:xfrm>
          <a:prstGeom prst="rect">
            <a:avLst/>
          </a:prstGeom>
        </p:spPr>
        <p:txBody>
          <a:bodyPr wrap="square">
            <a:spAutoFit/>
          </a:bodyPr>
          <a:lstStyle/>
          <a:p>
            <a:pPr defTabSz="914400" rtl="1">
              <a:buNone/>
            </a:pPr>
            <a:endParaRPr lang="tr-TR" sz="1300" dirty="0" smtClean="0">
              <a:solidFill>
                <a:schemeClr val="bg1">
                  <a:lumMod val="50000"/>
                </a:schemeClr>
              </a:solidFill>
              <a:latin typeface="Segoe UI"/>
              <a:cs typeface="Segoe UI"/>
            </a:endParaRPr>
          </a:p>
          <a:p>
            <a:pPr defTabSz="914400" rtl="1">
              <a:buNone/>
            </a:pPr>
            <a:endParaRPr lang="tr-TR" sz="1600" dirty="0" smtClean="0">
              <a:solidFill>
                <a:schemeClr val="bg1">
                  <a:lumMod val="50000"/>
                </a:schemeClr>
              </a:solidFill>
              <a:latin typeface="Segoe UI"/>
              <a:cs typeface="Segoe UI"/>
            </a:endParaRPr>
          </a:p>
        </p:txBody>
      </p:sp>
      <p:sp>
        <p:nvSpPr>
          <p:cNvPr id="10" name="Metin kutusu 9"/>
          <p:cNvSpPr txBox="1"/>
          <p:nvPr/>
        </p:nvSpPr>
        <p:spPr>
          <a:xfrm>
            <a:off x="6732240" y="6525160"/>
            <a:ext cx="1652247" cy="307777"/>
          </a:xfrm>
          <a:prstGeom prst="rect">
            <a:avLst/>
          </a:prstGeom>
          <a:noFill/>
        </p:spPr>
        <p:txBody>
          <a:bodyPr wrap="none" rtlCol="0">
            <a:spAutoFit/>
          </a:bodyPr>
          <a:lstStyle/>
          <a:p>
            <a:r>
              <a:rPr lang="tr-TR" sz="1400" dirty="0" smtClean="0"/>
              <a:t>Dr. Ahmet KÜÇÜKER</a:t>
            </a:r>
            <a:endParaRPr lang="tr-TR" sz="1400" dirty="0"/>
          </a:p>
        </p:txBody>
      </p:sp>
      <p:sp>
        <p:nvSpPr>
          <p:cNvPr id="11" name="Metin kutusu 10"/>
          <p:cNvSpPr txBox="1"/>
          <p:nvPr/>
        </p:nvSpPr>
        <p:spPr>
          <a:xfrm>
            <a:off x="0" y="6523706"/>
            <a:ext cx="4741747" cy="307777"/>
          </a:xfrm>
          <a:prstGeom prst="rect">
            <a:avLst/>
          </a:prstGeom>
          <a:noFill/>
        </p:spPr>
        <p:txBody>
          <a:bodyPr wrap="none" rtlCol="0">
            <a:spAutoFit/>
          </a:bodyPr>
          <a:lstStyle/>
          <a:p>
            <a:r>
              <a:rPr lang="tr-TR" sz="1400" dirty="0" smtClean="0"/>
              <a:t>Sakarya Üniversitesi  - Elektrik-Elektronik Mühendisliği Bölümü</a:t>
            </a:r>
            <a:endParaRPr lang="tr-TR" sz="1400" dirty="0"/>
          </a:p>
        </p:txBody>
      </p:sp>
      <p:sp>
        <p:nvSpPr>
          <p:cNvPr id="13" name="Slayt Numarası Yer Tutucusu 12"/>
          <p:cNvSpPr>
            <a:spLocks noGrp="1"/>
          </p:cNvSpPr>
          <p:nvPr>
            <p:ph type="sldNum" sz="quarter" idx="12"/>
          </p:nvPr>
        </p:nvSpPr>
        <p:spPr>
          <a:xfrm>
            <a:off x="6813398" y="6495031"/>
            <a:ext cx="2133600" cy="365125"/>
          </a:xfrm>
        </p:spPr>
        <p:txBody>
          <a:bodyPr/>
          <a:lstStyle/>
          <a:p>
            <a:fld id="{C28B86D9-C551-4E6F-90AE-8B774BD3CE15}" type="slidenum">
              <a:rPr lang="tr-TR" smtClean="0"/>
              <a:t>9</a:t>
            </a:fld>
            <a:endParaRPr lang="tr-TR" dirty="0"/>
          </a:p>
        </p:txBody>
      </p:sp>
      <p:sp>
        <p:nvSpPr>
          <p:cNvPr id="19" name="Dikdörtgen 18"/>
          <p:cNvSpPr/>
          <p:nvPr/>
        </p:nvSpPr>
        <p:spPr>
          <a:xfrm>
            <a:off x="0" y="658033"/>
            <a:ext cx="4346126" cy="369332"/>
          </a:xfrm>
          <a:prstGeom prst="rect">
            <a:avLst/>
          </a:prstGeom>
        </p:spPr>
        <p:txBody>
          <a:bodyPr wrap="none">
            <a:spAutoFit/>
          </a:bodyPr>
          <a:lstStyle/>
          <a:p>
            <a:pPr marL="285750" indent="-285750">
              <a:buFont typeface="Arial" pitchFamily="34" charset="0"/>
              <a:buChar char="•"/>
            </a:pPr>
            <a:r>
              <a:rPr lang="tr-TR" b="1" dirty="0"/>
              <a:t>İŞ SAĞLIĞI ve GÜVENLİĞİ TEMEL EĞİTİMİ</a:t>
            </a:r>
            <a:endParaRPr lang="tr-TR" b="1" dirty="0"/>
          </a:p>
        </p:txBody>
      </p:sp>
      <p:pic>
        <p:nvPicPr>
          <p:cNvPr id="12" name="Picture 2" descr="http://www.soldefter.com/wp-content/uploads/i%C5%9F-kazalar%C4%B1.jpg"/>
          <p:cNvPicPr>
            <a:picLocks noChangeAspect="1" noChangeArrowheads="1"/>
          </p:cNvPicPr>
          <p:nvPr/>
        </p:nvPicPr>
        <p:blipFill>
          <a:blip r:embed="rId3" cstate="print"/>
          <a:srcRect/>
          <a:stretch>
            <a:fillRect/>
          </a:stretch>
        </p:blipFill>
        <p:spPr bwMode="auto">
          <a:xfrm>
            <a:off x="745303" y="1394591"/>
            <a:ext cx="7992888" cy="4860907"/>
          </a:xfrm>
          <a:prstGeom prst="rect">
            <a:avLst/>
          </a:prstGeom>
          <a:noFill/>
        </p:spPr>
      </p:pic>
    </p:spTree>
    <p:extLst>
      <p:ext uri="{BB962C8B-B14F-4D97-AF65-F5344CB8AC3E}">
        <p14:creationId xmlns:p14="http://schemas.microsoft.com/office/powerpoint/2010/main" val="1142608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4616</TotalTime>
  <Words>2761</Words>
  <Application>Microsoft Office PowerPoint</Application>
  <PresentationFormat>Ekran Gösterisi (4:3)</PresentationFormat>
  <Paragraphs>543</Paragraphs>
  <Slides>51</Slides>
  <Notes>51</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51</vt:i4>
      </vt:variant>
    </vt:vector>
  </HeadingPairs>
  <TitlesOfParts>
    <vt:vector size="60" baseType="lpstr">
      <vt:lpstr>Arial Unicode MS</vt:lpstr>
      <vt:lpstr>Albertus Medium</vt:lpstr>
      <vt:lpstr>Arial</vt:lpstr>
      <vt:lpstr>Calibri</vt:lpstr>
      <vt:lpstr>Century Gothic</vt:lpstr>
      <vt:lpstr>Segoe UI</vt:lpstr>
      <vt:lpstr>Verdana</vt:lpstr>
      <vt:lpstr>Wingdings</vt:lpstr>
      <vt:lpstr>Ofis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KUCUKER-ASUS</dc:creator>
  <cp:lastModifiedBy>Kucuker</cp:lastModifiedBy>
  <cp:revision>112</cp:revision>
  <dcterms:created xsi:type="dcterms:W3CDTF">2013-09-14T20:31:43Z</dcterms:created>
  <dcterms:modified xsi:type="dcterms:W3CDTF">2013-12-19T00:28:28Z</dcterms:modified>
</cp:coreProperties>
</file>